
<file path=[Content_Types].xml><?xml version="1.0" encoding="utf-8"?>
<Types xmlns="http://schemas.openxmlformats.org/package/2006/content-types">
  <Default Extension="xml" ContentType="application/xml"/>
  <Default Extension="mp4" ContentType="video/mp4"/>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handoutMasterIdLst>
    <p:handoutMasterId r:id="rId38"/>
  </p:handoutMasterIdLst>
  <p:sldIdLst>
    <p:sldId id="260" r:id="rId2"/>
    <p:sldId id="285" r:id="rId3"/>
    <p:sldId id="263" r:id="rId4"/>
    <p:sldId id="264" r:id="rId5"/>
    <p:sldId id="265" r:id="rId6"/>
    <p:sldId id="266" r:id="rId7"/>
    <p:sldId id="267" r:id="rId8"/>
    <p:sldId id="270" r:id="rId9"/>
    <p:sldId id="268" r:id="rId10"/>
    <p:sldId id="288" r:id="rId11"/>
    <p:sldId id="269" r:id="rId12"/>
    <p:sldId id="291" r:id="rId13"/>
    <p:sldId id="271" r:id="rId14"/>
    <p:sldId id="272" r:id="rId15"/>
    <p:sldId id="273" r:id="rId16"/>
    <p:sldId id="274" r:id="rId17"/>
    <p:sldId id="275" r:id="rId18"/>
    <p:sldId id="276" r:id="rId19"/>
    <p:sldId id="277" r:id="rId20"/>
    <p:sldId id="284" r:id="rId21"/>
    <p:sldId id="278" r:id="rId22"/>
    <p:sldId id="289" r:id="rId23"/>
    <p:sldId id="279" r:id="rId24"/>
    <p:sldId id="280" r:id="rId25"/>
    <p:sldId id="294" r:id="rId26"/>
    <p:sldId id="292" r:id="rId27"/>
    <p:sldId id="293" r:id="rId28"/>
    <p:sldId id="295" r:id="rId29"/>
    <p:sldId id="281" r:id="rId30"/>
    <p:sldId id="282" r:id="rId31"/>
    <p:sldId id="287" r:id="rId32"/>
    <p:sldId id="283" r:id="rId33"/>
    <p:sldId id="290" r:id="rId34"/>
    <p:sldId id="286" r:id="rId35"/>
    <p:sldId id="262" r:id="rId3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3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trick Merritt" initials="PM [6]" lastIdx="1" clrIdx="0"/>
  <p:cmAuthor id="2" name="Gia Lyons" initials="" lastIdx="2" clrIdx="1"/>
  <p:cmAuthor id="3" name="Patrick Merritt" initials="PM [8]"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D468"/>
    <a:srgbClr val="FFAD1A"/>
    <a:srgbClr val="5F3C00"/>
    <a:srgbClr val="212121"/>
    <a:srgbClr val="149380"/>
    <a:srgbClr val="D63700"/>
    <a:srgbClr val="3880FF"/>
    <a:srgbClr val="EEEEEE"/>
    <a:srgbClr val="E6E6E6"/>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98" autoAdjust="0"/>
    <p:restoredTop sz="85027" autoAdjust="0"/>
  </p:normalViewPr>
  <p:slideViewPr>
    <p:cSldViewPr snapToGrid="0" snapToObjects="1">
      <p:cViewPr varScale="1">
        <p:scale>
          <a:sx n="142" d="100"/>
          <a:sy n="142" d="100"/>
        </p:scale>
        <p:origin x="896" y="176"/>
      </p:cViewPr>
      <p:guideLst>
        <p:guide orient="horz" pos="1620"/>
        <p:guide pos="2880"/>
        <p:guide orient="horz" pos="3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commentAuthors" Target="commentAuthors.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46E7D8C-AB61-F243-AE82-3AAECE43B5C6}" type="datetimeFigureOut">
              <a:rPr lang="en-US" smtClean="0"/>
              <a:t>8/3/17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63E2A4-DAC8-8D42-BBEC-1F9AD37D2705}" type="slidenum">
              <a:rPr lang="en-US" smtClean="0"/>
              <a:t>‹#›</a:t>
            </a:fld>
            <a:endParaRPr lang="en-US"/>
          </a:p>
        </p:txBody>
      </p:sp>
    </p:spTree>
    <p:extLst>
      <p:ext uri="{BB962C8B-B14F-4D97-AF65-F5344CB8AC3E}">
        <p14:creationId xmlns:p14="http://schemas.microsoft.com/office/powerpoint/2010/main" val="2673661506"/>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40A832-CC87-9944-A0C5-ED42407A2D97}" type="datetimeFigureOut">
              <a:rPr lang="en-US" smtClean="0"/>
              <a:t>8/3/17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83C3CA7-EEE6-F342-88A0-E0648D4D46AC}" type="slidenum">
              <a:rPr lang="en-US" smtClean="0"/>
              <a:t>‹#›</a:t>
            </a:fld>
            <a:endParaRPr lang="en-US"/>
          </a:p>
        </p:txBody>
      </p:sp>
    </p:spTree>
    <p:extLst>
      <p:ext uri="{BB962C8B-B14F-4D97-AF65-F5344CB8AC3E}">
        <p14:creationId xmlns:p14="http://schemas.microsoft.com/office/powerpoint/2010/main" val="243478969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a:t>
            </a:r>
            <a:r>
              <a:rPr lang="en-US" baseline="0" dirty="0" smtClean="0"/>
              <a:t> it seems that all the conversations around configuration management only mention Linux.</a:t>
            </a:r>
          </a:p>
          <a:p>
            <a:r>
              <a:rPr lang="en-US" dirty="0" smtClean="0"/>
              <a:t>The</a:t>
            </a:r>
            <a:r>
              <a:rPr lang="en-US" baseline="0" dirty="0" smtClean="0"/>
              <a:t> reality is that you can apply the same techniques to Windows and even use a single</a:t>
            </a:r>
            <a:r>
              <a:rPr lang="en-US" baseline="0" dirty="0"/>
              <a:t> </a:t>
            </a:r>
            <a:r>
              <a:rPr lang="en-US" baseline="0" dirty="0" smtClean="0"/>
              <a:t>toolset across both.</a:t>
            </a:r>
          </a:p>
        </p:txBody>
      </p:sp>
      <p:sp>
        <p:nvSpPr>
          <p:cNvPr id="4" name="Slide Number Placeholder 3"/>
          <p:cNvSpPr>
            <a:spLocks noGrp="1"/>
          </p:cNvSpPr>
          <p:nvPr>
            <p:ph type="sldNum" sz="quarter" idx="10"/>
          </p:nvPr>
        </p:nvSpPr>
        <p:spPr/>
        <p:txBody>
          <a:bodyPr/>
          <a:lstStyle/>
          <a:p>
            <a:fld id="{383C3CA7-EEE6-F342-88A0-E0648D4D46AC}" type="slidenum">
              <a:rPr lang="en-US" smtClean="0"/>
              <a:t>1</a:t>
            </a:fld>
            <a:endParaRPr lang="en-US"/>
          </a:p>
        </p:txBody>
      </p:sp>
    </p:spTree>
    <p:extLst>
      <p:ext uri="{BB962C8B-B14F-4D97-AF65-F5344CB8AC3E}">
        <p14:creationId xmlns:p14="http://schemas.microsoft.com/office/powerpoint/2010/main" val="1811862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example of</a:t>
            </a:r>
            <a:r>
              <a:rPr lang="en-US" baseline="0" dirty="0" smtClean="0"/>
              <a:t> mixing and matching could be the network layer of your Hyper-V environment.</a:t>
            </a:r>
          </a:p>
          <a:p>
            <a:endParaRPr lang="en-US" baseline="0" dirty="0" smtClean="0"/>
          </a:p>
          <a:p>
            <a:r>
              <a:rPr lang="en-US" baseline="0" dirty="0" smtClean="0"/>
              <a:t>A typical network setup has a </a:t>
            </a:r>
            <a:r>
              <a:rPr lang="en-US" baseline="0" dirty="0" err="1" smtClean="0"/>
              <a:t>vm</a:t>
            </a:r>
            <a:r>
              <a:rPr lang="en-US" baseline="0" dirty="0" smtClean="0"/>
              <a:t> connected to a virtual switch which, in turn, is connected to a physical switch.</a:t>
            </a:r>
          </a:p>
          <a:p>
            <a:r>
              <a:rPr lang="en-US" dirty="0" smtClean="0"/>
              <a:t>- DSC</a:t>
            </a:r>
            <a:r>
              <a:rPr lang="en-US" baseline="0" dirty="0" smtClean="0"/>
              <a:t> provides a means of managing all the virtual components.</a:t>
            </a:r>
          </a:p>
          <a:p>
            <a:r>
              <a:rPr lang="en-US" baseline="0" dirty="0" smtClean="0"/>
              <a:t>- Puppet provides a way of managing many physical switches including ones from Arista, Cisco, Cumulus, and Juniper.</a:t>
            </a:r>
          </a:p>
          <a:p>
            <a:r>
              <a:rPr lang="en-US" baseline="0" dirty="0" smtClean="0"/>
              <a:t>- By putting your DSC code in Puppet you can manage the entire setup in one place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10</a:t>
            </a:fld>
            <a:endParaRPr lang="en-US"/>
          </a:p>
        </p:txBody>
      </p:sp>
    </p:spTree>
    <p:extLst>
      <p:ext uri="{BB962C8B-B14F-4D97-AF65-F5344CB8AC3E}">
        <p14:creationId xmlns:p14="http://schemas.microsoft.com/office/powerpoint/2010/main" val="1585972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Taking the better together</a:t>
            </a:r>
            <a:r>
              <a:rPr lang="en-US" baseline="0" dirty="0" smtClean="0"/>
              <a:t> idea a step further, you can gain some rich management capabilities by layering Puppet Enterprise on top of DSC.</a:t>
            </a:r>
          </a:p>
          <a:p>
            <a:endParaRPr lang="en-US" baseline="0" dirty="0" smtClean="0"/>
          </a:p>
          <a:p>
            <a:r>
              <a:rPr lang="en-US" baseline="0" dirty="0" smtClean="0"/>
              <a:t>These capabilities include:</a:t>
            </a:r>
          </a:p>
          <a:p>
            <a:r>
              <a:rPr lang="en-US" baseline="0" dirty="0" smtClean="0"/>
              <a:t>- node classification</a:t>
            </a:r>
          </a:p>
          <a:p>
            <a:r>
              <a:rPr lang="en-US" baseline="0" dirty="0" smtClean="0"/>
              <a:t>- being able to see the status of nodes across your infrastructure</a:t>
            </a:r>
          </a:p>
          <a:p>
            <a:r>
              <a:rPr lang="en-US" baseline="0" dirty="0" smtClean="0"/>
              <a:t>- global access controls that tie back to AD</a:t>
            </a:r>
          </a:p>
          <a:p>
            <a:r>
              <a:rPr lang="en-US" baseline="0" dirty="0" smtClean="0"/>
              <a:t>- and centralized tracking and reporting of changes.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11</a:t>
            </a:fld>
            <a:endParaRPr lang="en-US"/>
          </a:p>
        </p:txBody>
      </p:sp>
    </p:spTree>
    <p:extLst>
      <p:ext uri="{BB962C8B-B14F-4D97-AF65-F5344CB8AC3E}">
        <p14:creationId xmlns:p14="http://schemas.microsoft.com/office/powerpoint/2010/main" val="121583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Facts are pieces of info about each system puppet runs on</a:t>
            </a:r>
            <a:r>
              <a:rPr lang="en-US" baseline="0" dirty="0" smtClean="0"/>
              <a:t> such as IP address, MAC address, host name, and OS.</a:t>
            </a:r>
            <a:endParaRPr lang="en-US" dirty="0" smtClean="0"/>
          </a:p>
          <a:p>
            <a:r>
              <a:rPr lang="en-US" dirty="0" smtClean="0"/>
              <a:t>Since facts </a:t>
            </a:r>
            <a:r>
              <a:rPr lang="en-US" baseline="0" dirty="0" smtClean="0"/>
              <a:t>can be used as variables in Puppet manifests it can be useful to create custom ones specific to your needs.</a:t>
            </a:r>
          </a:p>
          <a:p>
            <a:r>
              <a:rPr lang="en-US" baseline="0" dirty="0" smtClean="0"/>
              <a:t>In addition to things that can be discovered about a server or switch by interrogating it, custom facts allow you to leverage info stored in systems outside of Puppet such as Systems Center.</a:t>
            </a:r>
          </a:p>
          <a:p>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12</a:t>
            </a:fld>
            <a:endParaRPr lang="en-US"/>
          </a:p>
        </p:txBody>
      </p:sp>
    </p:spTree>
    <p:extLst>
      <p:ext uri="{BB962C8B-B14F-4D97-AF65-F5344CB8AC3E}">
        <p14:creationId xmlns:p14="http://schemas.microsoft.com/office/powerpoint/2010/main" val="1088612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 example of this would be querying SCCM for the location of a server and using that as part of a decision-making process in your Puppet code.</a:t>
            </a:r>
          </a:p>
          <a:p>
            <a:r>
              <a:rPr lang="en-US" baseline="0" dirty="0" smtClean="0"/>
              <a:t>There is a great walk through for getting started with custom facts written by one of our Windows developers that I recommend checking out later.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Facts are not the only integration point either.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 community member named Trevor Howard wrote a module that installs or uninstalls packages advertised by SCCM.</a:t>
            </a:r>
          </a:p>
        </p:txBody>
      </p:sp>
      <p:sp>
        <p:nvSpPr>
          <p:cNvPr id="4" name="Slide Number Placeholder 3"/>
          <p:cNvSpPr>
            <a:spLocks noGrp="1"/>
          </p:cNvSpPr>
          <p:nvPr>
            <p:ph type="sldNum" sz="quarter" idx="10"/>
          </p:nvPr>
        </p:nvSpPr>
        <p:spPr/>
        <p:txBody>
          <a:bodyPr/>
          <a:lstStyle/>
          <a:p>
            <a:fld id="{383C3CA7-EEE6-F342-88A0-E0648D4D46AC}" type="slidenum">
              <a:rPr lang="en-US" smtClean="0"/>
              <a:t>13</a:t>
            </a:fld>
            <a:endParaRPr lang="en-US"/>
          </a:p>
        </p:txBody>
      </p:sp>
    </p:spTree>
    <p:extLst>
      <p:ext uri="{BB962C8B-B14F-4D97-AF65-F5344CB8AC3E}">
        <p14:creationId xmlns:p14="http://schemas.microsoft.com/office/powerpoint/2010/main" val="76410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like to think of Chocolatey as apt-get or yum for Windows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14</a:t>
            </a:fld>
            <a:endParaRPr lang="en-US"/>
          </a:p>
        </p:txBody>
      </p:sp>
    </p:spTree>
    <p:extLst>
      <p:ext uri="{BB962C8B-B14F-4D97-AF65-F5344CB8AC3E}">
        <p14:creationId xmlns:p14="http://schemas.microsoft.com/office/powerpoint/2010/main" val="5158834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Chocolatey is a Windows package manager that can be used to manage third-party and internal software.</a:t>
            </a:r>
          </a:p>
          <a:p>
            <a:r>
              <a:rPr lang="en-US" dirty="0" smtClean="0"/>
              <a:t>Chocolatey</a:t>
            </a:r>
            <a:r>
              <a:rPr lang="en-US" baseline="0" dirty="0" smtClean="0"/>
              <a:t> builds on </a:t>
            </a:r>
            <a:r>
              <a:rPr lang="en-US" baseline="0" dirty="0" err="1" smtClean="0"/>
              <a:t>NuGet</a:t>
            </a:r>
            <a:r>
              <a:rPr lang="en-US" baseline="0" dirty="0" smtClean="0"/>
              <a:t> to provide an easy-to-use interface for users and admins</a:t>
            </a:r>
          </a:p>
          <a:p>
            <a:r>
              <a:rPr lang="en-US" dirty="0" smtClean="0"/>
              <a:t>PowerShell </a:t>
            </a:r>
            <a:r>
              <a:rPr lang="en-US" baseline="0" dirty="0" smtClean="0"/>
              <a:t>5 can </a:t>
            </a:r>
            <a:r>
              <a:rPr lang="en-US" baseline="0" dirty="0" smtClean="0"/>
              <a:t>even use Chocolatey </a:t>
            </a:r>
            <a:r>
              <a:rPr lang="en-US" baseline="0" dirty="0" smtClean="0"/>
              <a:t>as a provider for the </a:t>
            </a:r>
            <a:r>
              <a:rPr lang="en-US" baseline="0" dirty="0" err="1" smtClean="0"/>
              <a:t>PackageManagement</a:t>
            </a:r>
            <a:r>
              <a:rPr lang="en-US" baseline="0" dirty="0" smtClean="0"/>
              <a:t> module.</a:t>
            </a:r>
          </a:p>
          <a:p>
            <a:r>
              <a:rPr lang="en-US" baseline="0" dirty="0" smtClean="0"/>
              <a:t>Publicly available packages can be browsed and installed from </a:t>
            </a:r>
            <a:r>
              <a:rPr lang="en-US" baseline="0" dirty="0" err="1" smtClean="0"/>
              <a:t>chocolatey.org</a:t>
            </a:r>
            <a:endParaRPr lang="en-US" baseline="0" dirty="0" smtClean="0"/>
          </a:p>
          <a:p>
            <a:r>
              <a:rPr lang="en-US" baseline="0" dirty="0" smtClean="0"/>
              <a:t>You can also run your own </a:t>
            </a:r>
            <a:r>
              <a:rPr lang="en-US" baseline="0" dirty="0" err="1" smtClean="0"/>
              <a:t>NuGet</a:t>
            </a:r>
            <a:r>
              <a:rPr lang="en-US" baseline="0" dirty="0" smtClean="0"/>
              <a:t> server to distribute internal software</a:t>
            </a:r>
          </a:p>
          <a:p>
            <a:r>
              <a:rPr lang="en-US" baseline="0" dirty="0" smtClean="0"/>
              <a:t>There is even a Puppet module that makes it super easy to setup a </a:t>
            </a:r>
            <a:r>
              <a:rPr lang="en-US" baseline="0" dirty="0" err="1" smtClean="0"/>
              <a:t>NuGet</a:t>
            </a:r>
            <a:r>
              <a:rPr lang="en-US" baseline="0" dirty="0" smtClean="0"/>
              <a:t> server if you don’t already have one</a:t>
            </a:r>
            <a:endParaRPr lang="en-US"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15</a:t>
            </a:fld>
            <a:endParaRPr lang="en-US"/>
          </a:p>
        </p:txBody>
      </p:sp>
    </p:spTree>
    <p:extLst>
      <p:ext uri="{BB962C8B-B14F-4D97-AF65-F5344CB8AC3E}">
        <p14:creationId xmlns:p14="http://schemas.microsoft.com/office/powerpoint/2010/main" val="15333426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just an example of some of the many things that can be installed from </a:t>
            </a:r>
            <a:r>
              <a:rPr lang="en-US" dirty="0" err="1" smtClean="0"/>
              <a:t>chocolatey.org</a:t>
            </a:r>
            <a:endParaRPr lang="en-US" dirty="0" smtClean="0"/>
          </a:p>
          <a:p>
            <a:endParaRPr lang="en-US" dirty="0" smtClean="0"/>
          </a:p>
          <a:p>
            <a:r>
              <a:rPr lang="en-US" dirty="0" smtClean="0"/>
              <a:t>(pause for a few beats)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16</a:t>
            </a:fld>
            <a:endParaRPr lang="en-US"/>
          </a:p>
        </p:txBody>
      </p:sp>
    </p:spTree>
    <p:extLst>
      <p:ext uri="{BB962C8B-B14F-4D97-AF65-F5344CB8AC3E}">
        <p14:creationId xmlns:p14="http://schemas.microsoft.com/office/powerpoint/2010/main" val="1560289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let's shift gears a little and talk about everyone's favorite task: patching.</a:t>
            </a:r>
          </a:p>
          <a:p>
            <a:endParaRPr lang="en-US" dirty="0" smtClean="0"/>
          </a:p>
          <a:p>
            <a:r>
              <a:rPr lang="en-US" dirty="0" smtClean="0"/>
              <a:t>Many Windows</a:t>
            </a:r>
            <a:r>
              <a:rPr lang="en-US" baseline="0" dirty="0" smtClean="0"/>
              <a:t> shops find that WSUS alone doesn’t allow them to fully automate the process due to variations in how or when things get installed.</a:t>
            </a:r>
          </a:p>
          <a:p>
            <a:endParaRPr lang="en-US" baseline="0" dirty="0" smtClean="0"/>
          </a:p>
          <a:p>
            <a:r>
              <a:rPr lang="en-US" baseline="0" dirty="0" smtClean="0"/>
              <a:t>This is especially true if you have strict change windows in which patches must be applied.</a:t>
            </a:r>
          </a:p>
          <a:p>
            <a:endParaRPr lang="en-US" baseline="0" dirty="0" smtClean="0"/>
          </a:p>
          <a:p>
            <a:r>
              <a:rPr lang="en-US" baseline="0" dirty="0" smtClean="0"/>
              <a:t>Lets take a look at how Puppet can help with that.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17</a:t>
            </a:fld>
            <a:endParaRPr lang="en-US"/>
          </a:p>
        </p:txBody>
      </p:sp>
    </p:spTree>
    <p:extLst>
      <p:ext uri="{BB962C8B-B14F-4D97-AF65-F5344CB8AC3E}">
        <p14:creationId xmlns:p14="http://schemas.microsoft.com/office/powerpoint/2010/main" val="9481630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a moment we're going to look at some Puppet code that can help automate the patching process. The code will implement the scenario outlined here.</a:t>
            </a:r>
          </a:p>
          <a:p>
            <a:endParaRPr lang="en-US" baseline="0" dirty="0" smtClean="0"/>
          </a:p>
          <a:p>
            <a:r>
              <a:rPr lang="en-US" baseline="0" dirty="0" smtClean="0"/>
              <a:t>(pause for a moment)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18</a:t>
            </a:fld>
            <a:endParaRPr lang="en-US"/>
          </a:p>
        </p:txBody>
      </p:sp>
    </p:spTree>
    <p:extLst>
      <p:ext uri="{BB962C8B-B14F-4D97-AF65-F5344CB8AC3E}">
        <p14:creationId xmlns:p14="http://schemas.microsoft.com/office/powerpoint/2010/main" val="7174054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a:t>
            </a:r>
            <a:r>
              <a:rPr lang="en-US" baseline="0" dirty="0" smtClean="0"/>
              <a:t> through </a:t>
            </a:r>
            <a:r>
              <a:rPr lang="en-US" baseline="0" dirty="0" err="1" smtClean="0"/>
              <a:t>win_patching.pp</a:t>
            </a:r>
            <a:r>
              <a:rPr lang="en-US" baseline="0" dirty="0" smtClean="0"/>
              <a:t> in Atom)</a:t>
            </a:r>
          </a:p>
          <a:p>
            <a:r>
              <a:rPr lang="en-US" baseline="0" dirty="0" smtClean="0"/>
              <a:t>(video on next slide)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19</a:t>
            </a:fld>
            <a:endParaRPr lang="en-US"/>
          </a:p>
        </p:txBody>
      </p:sp>
    </p:spTree>
    <p:extLst>
      <p:ext uri="{BB962C8B-B14F-4D97-AF65-F5344CB8AC3E}">
        <p14:creationId xmlns:p14="http://schemas.microsoft.com/office/powerpoint/2010/main" val="1635346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started at Puppet in April with a focus on</a:t>
            </a:r>
            <a:r>
              <a:rPr lang="en-US" baseline="0" dirty="0" smtClean="0"/>
              <a:t> our</a:t>
            </a:r>
            <a:r>
              <a:rPr lang="en-US" dirty="0" smtClean="0"/>
              <a:t> hardware and virtualization infrastructure</a:t>
            </a:r>
          </a:p>
          <a:p>
            <a:r>
              <a:rPr lang="en-US" dirty="0" smtClean="0"/>
              <a:t>Prior to that</a:t>
            </a:r>
            <a:r>
              <a:rPr lang="en-US" baseline="0" dirty="0" smtClean="0"/>
              <a:t> I was a </a:t>
            </a:r>
            <a:r>
              <a:rPr lang="en-US" baseline="0" dirty="0" err="1" smtClean="0"/>
              <a:t>SysAdmin</a:t>
            </a:r>
            <a:r>
              <a:rPr lang="en-US" baseline="0" dirty="0" smtClean="0"/>
              <a:t> at a university managing servers with varying OS’s</a:t>
            </a:r>
          </a:p>
          <a:p>
            <a:r>
              <a:rPr lang="en-US" baseline="0" dirty="0" smtClean="0"/>
              <a:t>I worked in AD regularly and managed our data center.</a:t>
            </a:r>
          </a:p>
          <a:p>
            <a:r>
              <a:rPr lang="en-US" baseline="0" dirty="0" smtClean="0"/>
              <a:t>During that time I ran Puppet Open Source in production for about 2 ½.</a:t>
            </a:r>
          </a:p>
          <a:p>
            <a:endParaRPr lang="en-US" baseline="0" dirty="0" smtClean="0"/>
          </a:p>
          <a:p>
            <a:r>
              <a:rPr lang="en-US" baseline="0" dirty="0" smtClean="0"/>
              <a:t>As a quick note, my contact info and a link to this presentation will be on the last slide.</a:t>
            </a:r>
          </a:p>
        </p:txBody>
      </p:sp>
      <p:sp>
        <p:nvSpPr>
          <p:cNvPr id="4" name="Slide Number Placeholder 3"/>
          <p:cNvSpPr>
            <a:spLocks noGrp="1"/>
          </p:cNvSpPr>
          <p:nvPr>
            <p:ph type="sldNum" sz="quarter" idx="10"/>
          </p:nvPr>
        </p:nvSpPr>
        <p:spPr/>
        <p:txBody>
          <a:bodyPr/>
          <a:lstStyle/>
          <a:p>
            <a:fld id="{383C3CA7-EEE6-F342-88A0-E0648D4D46AC}" type="slidenum">
              <a:rPr lang="en-US" smtClean="0"/>
              <a:t>2</a:t>
            </a:fld>
            <a:endParaRPr lang="en-US"/>
          </a:p>
        </p:txBody>
      </p:sp>
    </p:spTree>
    <p:extLst>
      <p:ext uri="{BB962C8B-B14F-4D97-AF65-F5344CB8AC3E}">
        <p14:creationId xmlns:p14="http://schemas.microsoft.com/office/powerpoint/2010/main" val="1769756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You’ve heard</a:t>
            </a:r>
            <a:r>
              <a:rPr lang="en-US" baseline="0" dirty="0" smtClean="0"/>
              <a:t> me mention modules a few times already so lets take a look at what they are and how they can help you.</a:t>
            </a:r>
          </a:p>
        </p:txBody>
      </p:sp>
      <p:sp>
        <p:nvSpPr>
          <p:cNvPr id="4" name="Slide Number Placeholder 3"/>
          <p:cNvSpPr>
            <a:spLocks noGrp="1"/>
          </p:cNvSpPr>
          <p:nvPr>
            <p:ph type="sldNum" sz="quarter" idx="10"/>
          </p:nvPr>
        </p:nvSpPr>
        <p:spPr/>
        <p:txBody>
          <a:bodyPr/>
          <a:lstStyle/>
          <a:p>
            <a:fld id="{383C3CA7-EEE6-F342-88A0-E0648D4D46AC}" type="slidenum">
              <a:rPr lang="en-US" smtClean="0"/>
              <a:t>21</a:t>
            </a:fld>
            <a:endParaRPr lang="en-US"/>
          </a:p>
        </p:txBody>
      </p:sp>
    </p:spTree>
    <p:extLst>
      <p:ext uri="{BB962C8B-B14F-4D97-AF65-F5344CB8AC3E}">
        <p14:creationId xmlns:p14="http://schemas.microsoft.com/office/powerpoint/2010/main" val="13062346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 modules are basically reusable and</a:t>
            </a:r>
            <a:r>
              <a:rPr lang="en-US" baseline="0" dirty="0" smtClean="0"/>
              <a:t> sharable chunks of Puppet code.</a:t>
            </a:r>
          </a:p>
          <a:p>
            <a:r>
              <a:rPr lang="en-US" baseline="0" dirty="0" smtClean="0"/>
              <a:t>The Puppet Forge is where most modules are shared and acts as a central repository.</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22</a:t>
            </a:fld>
            <a:endParaRPr lang="en-US"/>
          </a:p>
        </p:txBody>
      </p:sp>
    </p:spTree>
    <p:extLst>
      <p:ext uri="{BB962C8B-B14F-4D97-AF65-F5344CB8AC3E}">
        <p14:creationId xmlns:p14="http://schemas.microsoft.com/office/powerpoint/2010/main" val="16757207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Installing the </a:t>
            </a:r>
            <a:r>
              <a:rPr lang="en-US" dirty="0" err="1" smtClean="0"/>
              <a:t>puppetlabs</a:t>
            </a:r>
            <a:r>
              <a:rPr lang="en-US" dirty="0" smtClean="0"/>
              <a:t>-windows module will pull in all the modules listed here.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These modules are listed on the</a:t>
            </a:r>
            <a:r>
              <a:rPr lang="en-US" baseline="0" dirty="0" smtClean="0"/>
              <a:t> Forge under two authors' names: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Puppet Labs, which is what our company name used to be,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and puppet, which is </a:t>
            </a:r>
            <a:r>
              <a:rPr lang="en-US" baseline="0" dirty="0" err="1" smtClean="0"/>
              <a:t>Vox</a:t>
            </a:r>
            <a:r>
              <a:rPr lang="en-US" baseline="0" dirty="0" smtClean="0"/>
              <a:t> </a:t>
            </a:r>
            <a:r>
              <a:rPr lang="en-US" baseline="0" dirty="0" err="1" smtClean="0"/>
              <a:t>Pupuli</a:t>
            </a: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latter is a collective of 30 module, tooling, and documentation authors who are currently working together to maintain 131 different repositories.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23</a:t>
            </a:fld>
            <a:endParaRPr lang="en-US"/>
          </a:p>
        </p:txBody>
      </p:sp>
    </p:spTree>
    <p:extLst>
      <p:ext uri="{BB962C8B-B14F-4D97-AF65-F5344CB8AC3E}">
        <p14:creationId xmlns:p14="http://schemas.microsoft.com/office/powerpoint/2010/main" val="14514658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list is just</a:t>
            </a:r>
            <a:r>
              <a:rPr lang="en-US" baseline="0" dirty="0" smtClean="0"/>
              <a:t> a sample of some of the modules on the Forge for managing common tasks on Windows boxes.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veeamagent</a:t>
            </a:r>
            <a:r>
              <a:rPr lang="en-US" baseline="0" dirty="0" smtClean="0"/>
              <a:t>  is being written by a friend of mine and will soon be on the forge.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The Foreman project's puppet module is a great way to manage the open source Puppet agent.</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my </a:t>
            </a:r>
            <a:r>
              <a:rPr lang="en-US" baseline="0" dirty="0" err="1" smtClean="0"/>
              <a:t>nxlog</a:t>
            </a:r>
            <a:r>
              <a:rPr lang="en-US" baseline="0" dirty="0" smtClean="0"/>
              <a:t> module is designed to help ship logs to a central server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windows</a:t>
            </a:r>
            <a:r>
              <a:rPr lang="en-US" dirty="0" err="1" smtClean="0"/>
              <a:t>_eventlog</a:t>
            </a:r>
            <a:r>
              <a:rPr lang="en-US" baseline="0" dirty="0" smtClean="0"/>
              <a:t> manages the size, rotation, and retention of each event log</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my </a:t>
            </a:r>
            <a:r>
              <a:rPr lang="en-US" baseline="0" dirty="0" err="1" smtClean="0"/>
              <a:t>zabbixagent</a:t>
            </a:r>
            <a:r>
              <a:rPr lang="en-US" baseline="0" dirty="0" smtClean="0"/>
              <a:t> module along with the icinga2, </a:t>
            </a:r>
            <a:r>
              <a:rPr lang="en-US" baseline="0" dirty="0" err="1" smtClean="0"/>
              <a:t>nsclient</a:t>
            </a:r>
            <a:r>
              <a:rPr lang="en-US" baseline="0" dirty="0" smtClean="0"/>
              <a:t>, and </a:t>
            </a:r>
            <a:r>
              <a:rPr lang="en-US" baseline="0" dirty="0" err="1" smtClean="0"/>
              <a:t>sensu</a:t>
            </a:r>
            <a:r>
              <a:rPr lang="en-US" baseline="0" dirty="0" smtClean="0"/>
              <a:t> modules can help you configure monitoring</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sslcertificate</a:t>
            </a:r>
            <a:r>
              <a:rPr lang="en-US" baseline="0" dirty="0" smtClean="0"/>
              <a:t> installs and removes certificates on Windows machines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r>
              <a:rPr lang="en-US" baseline="0" dirty="0" err="1" smtClean="0"/>
              <a:t>windows_firewall</a:t>
            </a:r>
            <a:r>
              <a:rPr lang="en-US" baseline="0" dirty="0" smtClean="0"/>
              <a:t> helps you manage host-based firewalls much like the </a:t>
            </a:r>
            <a:r>
              <a:rPr lang="en-US" baseline="0" dirty="0" err="1" smtClean="0"/>
              <a:t>puppetlabs</a:t>
            </a:r>
            <a:r>
              <a:rPr lang="en-US" baseline="0" dirty="0" smtClean="0"/>
              <a:t> firewall module does on Linux</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azure and </a:t>
            </a:r>
            <a:r>
              <a:rPr lang="en-US" baseline="0" dirty="0" err="1" smtClean="0"/>
              <a:t>aws</a:t>
            </a:r>
            <a:r>
              <a:rPr lang="en-US" baseline="0" dirty="0" smtClean="0"/>
              <a:t> help you manage your cloud resources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24</a:t>
            </a:fld>
            <a:endParaRPr lang="en-US"/>
          </a:p>
        </p:txBody>
      </p:sp>
    </p:spTree>
    <p:extLst>
      <p:ext uri="{BB962C8B-B14F-4D97-AF65-F5344CB8AC3E}">
        <p14:creationId xmlns:p14="http://schemas.microsoft.com/office/powerpoint/2010/main" val="10602582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a:t>
            </a:r>
            <a:r>
              <a:rPr lang="en-US" dirty="0" smtClean="0"/>
              <a:t>what</a:t>
            </a:r>
            <a:r>
              <a:rPr lang="en-US" baseline="0" dirty="0" smtClean="0"/>
              <a:t> if you need to configure something that there is not a module for and that you can’t cover with DSC?</a:t>
            </a:r>
          </a:p>
        </p:txBody>
      </p:sp>
      <p:sp>
        <p:nvSpPr>
          <p:cNvPr id="4" name="Slide Number Placeholder 3"/>
          <p:cNvSpPr>
            <a:spLocks noGrp="1"/>
          </p:cNvSpPr>
          <p:nvPr>
            <p:ph type="sldNum" sz="quarter" idx="10"/>
          </p:nvPr>
        </p:nvSpPr>
        <p:spPr/>
        <p:txBody>
          <a:bodyPr/>
          <a:lstStyle/>
          <a:p>
            <a:fld id="{383C3CA7-EEE6-F342-88A0-E0648D4D46AC}" type="slidenum">
              <a:rPr lang="en-US" smtClean="0"/>
              <a:t>25</a:t>
            </a:fld>
            <a:endParaRPr lang="en-US"/>
          </a:p>
        </p:txBody>
      </p:sp>
    </p:spTree>
    <p:extLst>
      <p:ext uri="{BB962C8B-B14F-4D97-AF65-F5344CB8AC3E}">
        <p14:creationId xmlns:p14="http://schemas.microsoft.com/office/powerpoint/2010/main" val="1073580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That’s where the new</a:t>
            </a:r>
            <a:r>
              <a:rPr lang="en-US" baseline="0" dirty="0" smtClean="0"/>
              <a:t> Puppet Development Kit comes in.</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26</a:t>
            </a:fld>
            <a:endParaRPr lang="en-US"/>
          </a:p>
        </p:txBody>
      </p:sp>
    </p:spTree>
    <p:extLst>
      <p:ext uri="{BB962C8B-B14F-4D97-AF65-F5344CB8AC3E}">
        <p14:creationId xmlns:p14="http://schemas.microsoft.com/office/powerpoint/2010/main" val="20148367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PDK</a:t>
            </a:r>
            <a:r>
              <a:rPr lang="en-US" baseline="0" dirty="0" smtClean="0"/>
              <a:t> takes care of setting up everything needed to write and test a Puppet module. This includes installing ruby and hiding bundler so that you don’t have to deal with it.</a:t>
            </a:r>
          </a:p>
          <a:p>
            <a:r>
              <a:rPr lang="en-US" baseline="0" dirty="0" smtClean="0"/>
              <a:t>The </a:t>
            </a:r>
            <a:r>
              <a:rPr lang="en-US" baseline="0" dirty="0" err="1" smtClean="0"/>
              <a:t>pdk</a:t>
            </a:r>
            <a:r>
              <a:rPr lang="en-US" baseline="0" dirty="0" smtClean="0"/>
              <a:t> command makes it easy to generate all the different parts of a module</a:t>
            </a:r>
          </a:p>
          <a:p>
            <a:r>
              <a:rPr lang="en-US" baseline="0" dirty="0" smtClean="0"/>
              <a:t>This makes it much easier to get started and greatly reduces the learning curve which means you can make something useful in much less time than doing everything by hand.</a:t>
            </a:r>
          </a:p>
          <a:p>
            <a:endParaRPr lang="en-US" baseline="0" dirty="0" smtClean="0"/>
          </a:p>
        </p:txBody>
      </p:sp>
      <p:sp>
        <p:nvSpPr>
          <p:cNvPr id="4" name="Slide Number Placeholder 3"/>
          <p:cNvSpPr>
            <a:spLocks noGrp="1"/>
          </p:cNvSpPr>
          <p:nvPr>
            <p:ph type="sldNum" sz="quarter" idx="10"/>
          </p:nvPr>
        </p:nvSpPr>
        <p:spPr/>
        <p:txBody>
          <a:bodyPr/>
          <a:lstStyle/>
          <a:p>
            <a:fld id="{383C3CA7-EEE6-F342-88A0-E0648D4D46AC}" type="slidenum">
              <a:rPr lang="en-US" smtClean="0"/>
              <a:t>27</a:t>
            </a:fld>
            <a:endParaRPr lang="en-US"/>
          </a:p>
        </p:txBody>
      </p:sp>
    </p:spTree>
    <p:extLst>
      <p:ext uri="{BB962C8B-B14F-4D97-AF65-F5344CB8AC3E}">
        <p14:creationId xmlns:p14="http://schemas.microsoft.com/office/powerpoint/2010/main" val="13677200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Right now the PDK is</a:t>
            </a:r>
            <a:r>
              <a:rPr lang="en-US" baseline="0" dirty="0" smtClean="0"/>
              <a:t> in preview.</a:t>
            </a:r>
          </a:p>
          <a:p>
            <a:r>
              <a:rPr lang="en-US" baseline="0" dirty="0" smtClean="0"/>
              <a:t>All the code is on GitHub along with a link to download binary installers.</a:t>
            </a:r>
          </a:p>
          <a:p>
            <a:r>
              <a:rPr lang="en-US" baseline="0" dirty="0" smtClean="0"/>
              <a:t>The current version is zero dot five but we expect to be up to 1.0 soon</a:t>
            </a:r>
          </a:p>
        </p:txBody>
      </p:sp>
      <p:sp>
        <p:nvSpPr>
          <p:cNvPr id="4" name="Slide Number Placeholder 3"/>
          <p:cNvSpPr>
            <a:spLocks noGrp="1"/>
          </p:cNvSpPr>
          <p:nvPr>
            <p:ph type="sldNum" sz="quarter" idx="10"/>
          </p:nvPr>
        </p:nvSpPr>
        <p:spPr/>
        <p:txBody>
          <a:bodyPr/>
          <a:lstStyle/>
          <a:p>
            <a:fld id="{383C3CA7-EEE6-F342-88A0-E0648D4D46AC}" type="slidenum">
              <a:rPr lang="en-US" smtClean="0"/>
              <a:t>28</a:t>
            </a:fld>
            <a:endParaRPr lang="en-US"/>
          </a:p>
        </p:txBody>
      </p:sp>
    </p:spTree>
    <p:extLst>
      <p:ext uri="{BB962C8B-B14F-4D97-AF65-F5344CB8AC3E}">
        <p14:creationId xmlns:p14="http://schemas.microsoft.com/office/powerpoint/2010/main" val="890796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writing and testing code its helpful, and sometimes necessary, to have a sample of the target operating system.</a:t>
            </a:r>
          </a:p>
          <a:p>
            <a:r>
              <a:rPr lang="en-US" baseline="0" dirty="0" smtClean="0"/>
              <a:t>Packer lets you define what those sample machines look like in a concise way and then build them for use on a variety of platforms including local and remote virtualization environments and cloud providers.</a:t>
            </a:r>
          </a:p>
        </p:txBody>
      </p:sp>
      <p:sp>
        <p:nvSpPr>
          <p:cNvPr id="4" name="Slide Number Placeholder 3"/>
          <p:cNvSpPr>
            <a:spLocks noGrp="1"/>
          </p:cNvSpPr>
          <p:nvPr>
            <p:ph type="sldNum" sz="quarter" idx="10"/>
          </p:nvPr>
        </p:nvSpPr>
        <p:spPr/>
        <p:txBody>
          <a:bodyPr/>
          <a:lstStyle/>
          <a:p>
            <a:fld id="{383C3CA7-EEE6-F342-88A0-E0648D4D46AC}" type="slidenum">
              <a:rPr lang="en-US" smtClean="0"/>
              <a:t>29</a:t>
            </a:fld>
            <a:endParaRPr lang="en-US"/>
          </a:p>
        </p:txBody>
      </p:sp>
    </p:spTree>
    <p:extLst>
      <p:ext uri="{BB962C8B-B14F-4D97-AF65-F5344CB8AC3E}">
        <p14:creationId xmlns:p14="http://schemas.microsoft.com/office/powerpoint/2010/main" val="5956948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If you do any automated testing and are not already using Packer then I'd highly recommend checking it out.</a:t>
            </a:r>
          </a:p>
          <a:p>
            <a:endParaRPr lang="en-US" dirty="0" smtClean="0"/>
          </a:p>
          <a:p>
            <a:r>
              <a:rPr lang="en-US" dirty="0" smtClean="0"/>
              <a:t>If you want to get started with </a:t>
            </a:r>
            <a:r>
              <a:rPr lang="en-US" dirty="0" err="1" smtClean="0"/>
              <a:t>Packerized</a:t>
            </a:r>
            <a:r>
              <a:rPr lang="en-US" dirty="0" smtClean="0"/>
              <a:t> Windows boxes then you should read this blog post from Matt</a:t>
            </a:r>
            <a:r>
              <a:rPr lang="en-US" baseline="0" dirty="0" smtClean="0"/>
              <a:t> </a:t>
            </a:r>
            <a:r>
              <a:rPr lang="en-US" baseline="0" dirty="0" err="1" smtClean="0"/>
              <a:t>Wrock</a:t>
            </a:r>
            <a:r>
              <a:rPr lang="en-US" dirty="0" smtClean="0"/>
              <a:t>.</a:t>
            </a:r>
          </a:p>
          <a:p>
            <a:r>
              <a:rPr lang="en-US" dirty="0" smtClean="0"/>
              <a:t>You can also</a:t>
            </a:r>
            <a:r>
              <a:rPr lang="en-US" baseline="0" dirty="0" smtClean="0"/>
              <a:t> </a:t>
            </a:r>
            <a:r>
              <a:rPr lang="en-US" dirty="0" smtClean="0"/>
              <a:t>find</a:t>
            </a:r>
            <a:r>
              <a:rPr lang="en-US" baseline="0" dirty="0" smtClean="0"/>
              <a:t> some sample templates in these two repositories to give you an idea of how you might want to set yours up.</a:t>
            </a:r>
          </a:p>
        </p:txBody>
      </p:sp>
      <p:sp>
        <p:nvSpPr>
          <p:cNvPr id="4" name="Slide Number Placeholder 3"/>
          <p:cNvSpPr>
            <a:spLocks noGrp="1"/>
          </p:cNvSpPr>
          <p:nvPr>
            <p:ph type="sldNum" sz="quarter" idx="10"/>
          </p:nvPr>
        </p:nvSpPr>
        <p:spPr/>
        <p:txBody>
          <a:bodyPr/>
          <a:lstStyle/>
          <a:p>
            <a:fld id="{383C3CA7-EEE6-F342-88A0-E0648D4D46AC}" type="slidenum">
              <a:rPr lang="en-US" smtClean="0"/>
              <a:t>30</a:t>
            </a:fld>
            <a:endParaRPr lang="en-US"/>
          </a:p>
        </p:txBody>
      </p:sp>
    </p:spTree>
    <p:extLst>
      <p:ext uri="{BB962C8B-B14F-4D97-AF65-F5344CB8AC3E}">
        <p14:creationId xmlns:p14="http://schemas.microsoft.com/office/powerpoint/2010/main" val="917278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talk is an</a:t>
            </a:r>
            <a:r>
              <a:rPr lang="en-US" baseline="0" dirty="0" smtClean="0"/>
              <a:t> introduction to why you might want to use Puppet in a Windows environment.</a:t>
            </a:r>
          </a:p>
          <a:p>
            <a:r>
              <a:rPr lang="en-US" baseline="0" dirty="0" smtClean="0"/>
              <a:t>It’s broken up into a few categories that cover the aspects I’ve found most useful over the last few years</a:t>
            </a:r>
          </a:p>
        </p:txBody>
      </p:sp>
      <p:sp>
        <p:nvSpPr>
          <p:cNvPr id="4" name="Slide Number Placeholder 3"/>
          <p:cNvSpPr>
            <a:spLocks noGrp="1"/>
          </p:cNvSpPr>
          <p:nvPr>
            <p:ph type="sldNum" sz="quarter" idx="10"/>
          </p:nvPr>
        </p:nvSpPr>
        <p:spPr/>
        <p:txBody>
          <a:bodyPr/>
          <a:lstStyle/>
          <a:p>
            <a:fld id="{383C3CA7-EEE6-F342-88A0-E0648D4D46AC}" type="slidenum">
              <a:rPr lang="en-US" smtClean="0"/>
              <a:t>3</a:t>
            </a:fld>
            <a:endParaRPr lang="en-US"/>
          </a:p>
        </p:txBody>
      </p:sp>
    </p:spTree>
    <p:extLst>
      <p:ext uri="{BB962C8B-B14F-4D97-AF65-F5344CB8AC3E}">
        <p14:creationId xmlns:p14="http://schemas.microsoft.com/office/powerpoint/2010/main" val="752027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wrap</a:t>
            </a:r>
            <a:r>
              <a:rPr lang="en-US" baseline="0" dirty="0" smtClean="0"/>
              <a:t> up, we talked about :</a:t>
            </a:r>
          </a:p>
          <a:p>
            <a:r>
              <a:rPr lang="en-US" baseline="0" dirty="0" smtClean="0"/>
              <a:t>- DSC, WMI, and SCCM and how you can integrate them with Puppet</a:t>
            </a:r>
          </a:p>
          <a:p>
            <a:r>
              <a:rPr lang="en-US" baseline="0" dirty="0" smtClean="0"/>
              <a:t>- Package management with Chocolatey</a:t>
            </a:r>
          </a:p>
          <a:p>
            <a:r>
              <a:rPr lang="en-US" baseline="0" dirty="0" smtClean="0"/>
              <a:t>- Patching and rebooting during change windows</a:t>
            </a:r>
          </a:p>
          <a:p>
            <a:r>
              <a:rPr lang="en-US" baseline="0" dirty="0" smtClean="0"/>
              <a:t>- Managing common tasks with the help of modules from the Puppet Forge</a:t>
            </a:r>
          </a:p>
          <a:p>
            <a:r>
              <a:rPr lang="en-US" baseline="0" dirty="0" smtClean="0"/>
              <a:t>- and building images using Packer</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31</a:t>
            </a:fld>
            <a:endParaRPr lang="en-US"/>
          </a:p>
        </p:txBody>
      </p:sp>
    </p:spTree>
    <p:extLst>
      <p:ext uri="{BB962C8B-B14F-4D97-AF65-F5344CB8AC3E}">
        <p14:creationId xmlns:p14="http://schemas.microsoft.com/office/powerpoint/2010/main" val="7609277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provides</a:t>
            </a:r>
            <a:r>
              <a:rPr lang="en-US" baseline="0" dirty="0" smtClean="0"/>
              <a:t> some resources to help you get started with Puppet on Windows plus some references for things I mentioned earlier.</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32</a:t>
            </a:fld>
            <a:endParaRPr lang="en-US"/>
          </a:p>
        </p:txBody>
      </p:sp>
    </p:spTree>
    <p:extLst>
      <p:ext uri="{BB962C8B-B14F-4D97-AF65-F5344CB8AC3E}">
        <p14:creationId xmlns:p14="http://schemas.microsoft.com/office/powerpoint/2010/main" val="10711351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a:t>
            </a:r>
            <a:r>
              <a:rPr lang="en-US" baseline="0" dirty="0" smtClean="0"/>
              <a:t> also has a vibrant community. We have a variety of ways for you to hang out with other Puppet users and to get help when you're stuck. We've got everything from traditional email and IRC to a Q&amp;A site to Slack. We also have Puppet User Groups all over the place and even a virtual one. Check out one of these sites or visit our community page for even more options.</a:t>
            </a:r>
          </a:p>
        </p:txBody>
      </p:sp>
      <p:sp>
        <p:nvSpPr>
          <p:cNvPr id="4" name="Slide Number Placeholder 3"/>
          <p:cNvSpPr>
            <a:spLocks noGrp="1"/>
          </p:cNvSpPr>
          <p:nvPr>
            <p:ph type="sldNum" sz="quarter" idx="10"/>
          </p:nvPr>
        </p:nvSpPr>
        <p:spPr/>
        <p:txBody>
          <a:bodyPr/>
          <a:lstStyle/>
          <a:p>
            <a:fld id="{383C3CA7-EEE6-F342-88A0-E0648D4D46AC}" type="slidenum">
              <a:rPr lang="en-US" smtClean="0"/>
              <a:t>33</a:t>
            </a:fld>
            <a:endParaRPr lang="en-US"/>
          </a:p>
        </p:txBody>
      </p:sp>
    </p:spTree>
    <p:extLst>
      <p:ext uri="{BB962C8B-B14F-4D97-AF65-F5344CB8AC3E}">
        <p14:creationId xmlns:p14="http://schemas.microsoft.com/office/powerpoint/2010/main" val="3874401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go have some fun automating your Windows </a:t>
            </a:r>
            <a:r>
              <a:rPr lang="en-US" baseline="0" dirty="0" err="1" smtClean="0"/>
              <a:t>configs</a:t>
            </a:r>
            <a:r>
              <a:rPr lang="en-US" baseline="0" dirty="0" smtClean="0"/>
              <a:t>. Once you do you can let Puppet do all the repetitive stuff while you play with new things.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34</a:t>
            </a:fld>
            <a:endParaRPr lang="en-US"/>
          </a:p>
        </p:txBody>
      </p:sp>
    </p:spTree>
    <p:extLst>
      <p:ext uri="{BB962C8B-B14F-4D97-AF65-F5344CB8AC3E}">
        <p14:creationId xmlns:p14="http://schemas.microsoft.com/office/powerpoint/2010/main" val="9057683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Feel free to reach out if you have any questions</a:t>
            </a:r>
          </a:p>
          <a:p>
            <a:r>
              <a:rPr lang="en-US" dirty="0" smtClean="0"/>
              <a:t>The GitHub</a:t>
            </a:r>
            <a:r>
              <a:rPr lang="en-US" baseline="0" dirty="0" smtClean="0"/>
              <a:t> pages site linked here is where you can find a copy of this presentation.</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35</a:t>
            </a:fld>
            <a:endParaRPr lang="en-US"/>
          </a:p>
        </p:txBody>
      </p:sp>
    </p:spTree>
    <p:extLst>
      <p:ext uri="{BB962C8B-B14F-4D97-AF65-F5344CB8AC3E}">
        <p14:creationId xmlns:p14="http://schemas.microsoft.com/office/powerpoint/2010/main" val="820447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Puppet</a:t>
            </a:r>
            <a:r>
              <a:rPr lang="en-US" baseline="0" dirty="0" smtClean="0"/>
              <a:t> can supplement the tools you may already be using. </a:t>
            </a:r>
          </a:p>
          <a:p>
            <a:r>
              <a:rPr lang="en-US" baseline="0" dirty="0" smtClean="0"/>
              <a:t>Taking a ”better together” approach means there’s less of a learning curve and you get the best of both worlds.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4</a:t>
            </a:fld>
            <a:endParaRPr lang="en-US"/>
          </a:p>
        </p:txBody>
      </p:sp>
    </p:spTree>
    <p:extLst>
      <p:ext uri="{BB962C8B-B14F-4D97-AF65-F5344CB8AC3E}">
        <p14:creationId xmlns:p14="http://schemas.microsoft.com/office/powerpoint/2010/main" val="1471259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Windows</a:t>
            </a:r>
            <a:r>
              <a:rPr lang="en-US" baseline="0" dirty="0" smtClean="0"/>
              <a:t> admins are using PowerShell’s Desired State </a:t>
            </a:r>
            <a:r>
              <a:rPr lang="en-US" baseline="0" dirty="0" err="1" smtClean="0"/>
              <a:t>Config</a:t>
            </a:r>
            <a:r>
              <a:rPr lang="en-US" baseline="0" dirty="0" smtClean="0"/>
              <a:t> to make their lives easier.</a:t>
            </a:r>
          </a:p>
          <a:p>
            <a:r>
              <a:rPr lang="en-US" baseline="0" dirty="0" smtClean="0"/>
              <a:t>Puppet fully supports DSC and has a very similar syntax which makes switching between the two relatively easy.</a:t>
            </a:r>
          </a:p>
          <a:p>
            <a:r>
              <a:rPr lang="en-US" baseline="0" dirty="0" smtClean="0"/>
              <a:t>This example shows how you can translate DSC resources into Puppet resources.</a:t>
            </a:r>
          </a:p>
          <a:p>
            <a:r>
              <a:rPr lang="en-US" baseline="0" dirty="0" smtClean="0"/>
              <a:t>In addition to the syntax being very similar, note that the boilerplate isn't needed and there are fewer lines of code in the Puppet version.</a:t>
            </a:r>
          </a:p>
          <a:p>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5</a:t>
            </a:fld>
            <a:endParaRPr lang="en-US"/>
          </a:p>
        </p:txBody>
      </p:sp>
    </p:spTree>
    <p:extLst>
      <p:ext uri="{BB962C8B-B14F-4D97-AF65-F5344CB8AC3E}">
        <p14:creationId xmlns:p14="http://schemas.microsoft.com/office/powerpoint/2010/main" val="1844352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nothing wrong with just doing a 1:1 translation of DSC to Puppet</a:t>
            </a:r>
            <a:r>
              <a:rPr lang="en-US" baseline="0" dirty="0" smtClean="0"/>
              <a:t> like what was just shown.</a:t>
            </a:r>
            <a:endParaRPr lang="en-US" dirty="0" smtClean="0"/>
          </a:p>
          <a:p>
            <a:r>
              <a:rPr lang="en-US" dirty="0" smtClean="0"/>
              <a:t>That</a:t>
            </a:r>
            <a:r>
              <a:rPr lang="en-US" baseline="0" dirty="0" smtClean="0"/>
              <a:t> said, there are some advantages to native Puppet over DSC alone.</a:t>
            </a:r>
          </a:p>
          <a:p>
            <a:r>
              <a:rPr lang="en-US" baseline="0" dirty="0" smtClean="0"/>
              <a:t>Package installation is one of those things.</a:t>
            </a:r>
          </a:p>
          <a:p>
            <a:r>
              <a:rPr lang="en-US" baseline="0" dirty="0" smtClean="0"/>
              <a:t>Both of these resources do the same thing but the native Puppet one is much simpler to write and maintain.</a:t>
            </a:r>
          </a:p>
          <a:p>
            <a:r>
              <a:rPr lang="en-US" baseline="0" dirty="0" smtClean="0"/>
              <a:t>In particular, Puppet doesn’t require you to know the product ID which means you don’t have to hunt it down before writing or updating your code.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6</a:t>
            </a:fld>
            <a:endParaRPr lang="en-US"/>
          </a:p>
        </p:txBody>
      </p:sp>
    </p:spTree>
    <p:extLst>
      <p:ext uri="{BB962C8B-B14F-4D97-AF65-F5344CB8AC3E}">
        <p14:creationId xmlns:p14="http://schemas.microsoft.com/office/powerpoint/2010/main" val="2006727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DSC</a:t>
            </a:r>
            <a:r>
              <a:rPr lang="en-US" baseline="0" dirty="0" smtClean="0"/>
              <a:t> and Puppet each have their pros and cons just like everything else.</a:t>
            </a:r>
          </a:p>
          <a:p>
            <a:r>
              <a:rPr lang="en-US" baseline="0" dirty="0" smtClean="0"/>
              <a:t>Foe example:</a:t>
            </a:r>
          </a:p>
          <a:p>
            <a:r>
              <a:rPr lang="en-US" dirty="0" smtClean="0"/>
              <a:t>DSC reporting is basically</a:t>
            </a:r>
            <a:r>
              <a:rPr lang="en-US" baseline="0" dirty="0" smtClean="0"/>
              <a:t> hunting through event logs.</a:t>
            </a:r>
          </a:p>
          <a:p>
            <a:r>
              <a:rPr lang="en-US" baseline="0" dirty="0" smtClean="0"/>
              <a:t>Anyone who’s worked with Windows knows that installing things generally means a reboot is needed yet DSC doesn’t provide a graceful way to handle this.</a:t>
            </a:r>
          </a:p>
          <a:p>
            <a:r>
              <a:rPr lang="en-US" baseline="0" dirty="0" smtClean="0"/>
              <a:t>DSC lets you install MSI’s but stops way short of really managing your packages.</a:t>
            </a:r>
          </a:p>
          <a:p>
            <a:r>
              <a:rPr lang="en-US" baseline="0" dirty="0" smtClean="0"/>
              <a:t>All that said, there are things that DSC does that Puppet doesn’t. Hyper-V is a prime example of this.</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7</a:t>
            </a:fld>
            <a:endParaRPr lang="en-US"/>
          </a:p>
        </p:txBody>
      </p:sp>
    </p:spTree>
    <p:extLst>
      <p:ext uri="{BB962C8B-B14F-4D97-AF65-F5344CB8AC3E}">
        <p14:creationId xmlns:p14="http://schemas.microsoft.com/office/powerpoint/2010/main" val="100466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DSC provides a wealth of resources for managing Hyper-V. The bullets</a:t>
            </a:r>
            <a:r>
              <a:rPr lang="en-US" baseline="0" dirty="0" smtClean="0"/>
              <a:t> on this slide represent all the resources defined in the </a:t>
            </a:r>
            <a:r>
              <a:rPr lang="en-US" baseline="0" dirty="0" err="1" smtClean="0"/>
              <a:t>xHyper</a:t>
            </a:r>
            <a:r>
              <a:rPr lang="en-US" baseline="0" dirty="0" smtClean="0"/>
              <a:t>-V PowerShell module.</a:t>
            </a:r>
          </a:p>
          <a:p>
            <a:endParaRPr lang="en-US" dirty="0" smtClean="0"/>
          </a:p>
          <a:p>
            <a:r>
              <a:rPr lang="en-US" dirty="0" smtClean="0"/>
              <a:t>Combining these</a:t>
            </a:r>
            <a:r>
              <a:rPr lang="en-US" baseline="0" dirty="0" smtClean="0"/>
              <a:t> with Puppet allows you to manage as little or as much of your Hyper-V environment as you desire right along side the servers being deployed into it.</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8</a:t>
            </a:fld>
            <a:endParaRPr lang="en-US"/>
          </a:p>
        </p:txBody>
      </p:sp>
    </p:spTree>
    <p:extLst>
      <p:ext uri="{BB962C8B-B14F-4D97-AF65-F5344CB8AC3E}">
        <p14:creationId xmlns:p14="http://schemas.microsoft.com/office/powerpoint/2010/main" val="251562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work with either of these tools, you'll</a:t>
            </a:r>
            <a:r>
              <a:rPr lang="en-US" baseline="0" dirty="0" smtClean="0"/>
              <a:t> likely run into a situation where either Puppet or DSC doesn't cover the entirety of the problem all by itself. </a:t>
            </a:r>
          </a:p>
          <a:p>
            <a:endParaRPr lang="en-US" baseline="0" dirty="0" smtClean="0"/>
          </a:p>
          <a:p>
            <a:r>
              <a:rPr lang="en-US" baseline="0" dirty="0" smtClean="0"/>
              <a:t>Instead of trying to make one solution fit all, you can mix and match them.</a:t>
            </a:r>
            <a:endParaRPr lang="en-US" dirty="0" smtClean="0"/>
          </a:p>
          <a:p>
            <a:endParaRPr lang="en-US" dirty="0" smtClean="0"/>
          </a:p>
          <a:p>
            <a:r>
              <a:rPr lang="en-US" dirty="0" smtClean="0"/>
              <a:t>(example</a:t>
            </a:r>
            <a:r>
              <a:rPr lang="en-US" baseline="0" dirty="0" smtClean="0"/>
              <a:t> on next slide)</a:t>
            </a:r>
            <a:endParaRPr lang="en-US" dirty="0"/>
          </a:p>
        </p:txBody>
      </p:sp>
      <p:sp>
        <p:nvSpPr>
          <p:cNvPr id="4" name="Slide Number Placeholder 3"/>
          <p:cNvSpPr>
            <a:spLocks noGrp="1"/>
          </p:cNvSpPr>
          <p:nvPr>
            <p:ph type="sldNum" sz="quarter" idx="10"/>
          </p:nvPr>
        </p:nvSpPr>
        <p:spPr/>
        <p:txBody>
          <a:bodyPr/>
          <a:lstStyle/>
          <a:p>
            <a:fld id="{383C3CA7-EEE6-F342-88A0-E0648D4D46AC}" type="slidenum">
              <a:rPr lang="en-US" smtClean="0"/>
              <a:t>9</a:t>
            </a:fld>
            <a:endParaRPr lang="en-US"/>
          </a:p>
        </p:txBody>
      </p:sp>
    </p:spTree>
    <p:extLst>
      <p:ext uri="{BB962C8B-B14F-4D97-AF65-F5344CB8AC3E}">
        <p14:creationId xmlns:p14="http://schemas.microsoft.com/office/powerpoint/2010/main" val="269145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ic Lef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0" y="0"/>
            <a:ext cx="4565650"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4565651" y="1580544"/>
            <a:ext cx="4578350"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hasCustomPrompt="1"/>
          </p:nvPr>
        </p:nvSpPr>
        <p:spPr>
          <a:xfrm>
            <a:off x="4565651" y="3001959"/>
            <a:ext cx="4578350"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Presenter Name</a:t>
            </a:r>
            <a:endParaRPr lang="en-US" dirty="0"/>
          </a:p>
        </p:txBody>
      </p:sp>
      <p:sp>
        <p:nvSpPr>
          <p:cNvPr id="9" name="Text Placeholder 8"/>
          <p:cNvSpPr>
            <a:spLocks noGrp="1"/>
          </p:cNvSpPr>
          <p:nvPr>
            <p:ph type="body" sz="quarter" idx="12" hasCustomPrompt="1"/>
          </p:nvPr>
        </p:nvSpPr>
        <p:spPr>
          <a:xfrm>
            <a:off x="4565650" y="3463925"/>
            <a:ext cx="4578350" cy="1286506"/>
          </a:xfrm>
        </p:spPr>
        <p:txBody>
          <a:bodyPr>
            <a:spAutoFit/>
          </a:bodyPr>
          <a:lstStyle>
            <a:lvl1pPr marL="7938" indent="0">
              <a:buFont typeface="Arial" charset="0"/>
              <a:buNone/>
              <a:tabLst/>
              <a:defRPr sz="1600" b="0">
                <a:solidFill>
                  <a:schemeClr val="bg1"/>
                </a:solidFill>
              </a:defRPr>
            </a:lvl1pPr>
            <a:lvl2pPr marL="7938" indent="0">
              <a:buFont typeface="Arial" charset="0"/>
              <a:buNone/>
              <a:tabLst/>
              <a:defRPr sz="800" strike="sngStrike">
                <a:solidFill>
                  <a:srgbClr val="FF0000"/>
                </a:solidFill>
              </a:defRPr>
            </a:lvl2pPr>
            <a:lvl3pPr marL="7938" indent="0">
              <a:buNone/>
              <a:tabLst/>
              <a:defRPr sz="800" strike="sngStrike">
                <a:solidFill>
                  <a:srgbClr val="FF0000"/>
                </a:solidFill>
              </a:defRPr>
            </a:lvl3pPr>
            <a:lvl4pPr marL="7938" indent="0">
              <a:buNone/>
              <a:tabLst/>
              <a:defRPr sz="800" strike="sngStrike">
                <a:solidFill>
                  <a:srgbClr val="FF0000"/>
                </a:solidFill>
              </a:defRPr>
            </a:lvl4pPr>
          </a:lstStyle>
          <a:p>
            <a:pPr lvl="0"/>
            <a:r>
              <a:rPr lang="en-US" dirty="0" smtClean="0"/>
              <a:t>Company Name</a:t>
            </a:r>
          </a:p>
          <a:p>
            <a:pPr lvl="1"/>
            <a:r>
              <a:rPr lang="en-US" dirty="0" smtClean="0"/>
              <a:t>Second level</a:t>
            </a:r>
          </a:p>
          <a:p>
            <a:pPr lvl="1"/>
            <a:r>
              <a:rPr lang="en-US" dirty="0" smtClean="0"/>
              <a:t>Third level</a:t>
            </a:r>
          </a:p>
          <a:p>
            <a:pPr lvl="2"/>
            <a:r>
              <a:rPr lang="en-US" dirty="0" smtClean="0"/>
              <a:t>Fourth level</a:t>
            </a:r>
          </a:p>
          <a:p>
            <a:pPr lvl="3"/>
            <a:r>
              <a:rPr lang="en-US" dirty="0" smtClean="0"/>
              <a:t>Fifth level</a:t>
            </a:r>
            <a:endParaRPr lang="en-US" dirty="0"/>
          </a:p>
        </p:txBody>
      </p:sp>
    </p:spTree>
    <p:extLst>
      <p:ext uri="{BB962C8B-B14F-4D97-AF65-F5344CB8AC3E}">
        <p14:creationId xmlns:p14="http://schemas.microsoft.com/office/powerpoint/2010/main" val="2563245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 LOGO Dark">
    <p:bg>
      <p:bgPr>
        <a:solidFill>
          <a:schemeClr val="tx1"/>
        </a:solidFill>
        <a:effectLst/>
      </p:bgPr>
    </p:bg>
    <p:spTree>
      <p:nvGrpSpPr>
        <p:cNvPr id="1" name=""/>
        <p:cNvGrpSpPr/>
        <p:nvPr/>
      </p:nvGrpSpPr>
      <p:grpSpPr>
        <a:xfrm>
          <a:off x="0" y="0"/>
          <a:ext cx="0" cy="0"/>
          <a:chOff x="0" y="0"/>
          <a:chExt cx="0" cy="0"/>
        </a:xfrm>
      </p:grpSpPr>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 Full">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pic>
        <p:nvPicPr>
          <p:cNvPr id="4"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sp>
        <p:nvSpPr>
          <p:cNvPr id="9" name="Text Placeholder 13"/>
          <p:cNvSpPr>
            <a:spLocks noGrp="1"/>
          </p:cNvSpPr>
          <p:nvPr>
            <p:ph type="body" sz="quarter" idx="18"/>
          </p:nvPr>
        </p:nvSpPr>
        <p:spPr>
          <a:xfrm>
            <a:off x="0" y="646545"/>
            <a:ext cx="9144000" cy="3859936"/>
          </a:xfrm>
        </p:spPr>
        <p:txBody>
          <a:bodyPr lIns="640080" tIns="0" rIns="640080" bIns="182880" anchor="ctr">
            <a:normAutofit/>
          </a:bodyPr>
          <a:lstStyle>
            <a:lvl1pPr algn="l">
              <a:lnSpc>
                <a:spcPct val="100000"/>
              </a:lnSpc>
              <a:spcAft>
                <a:spcPts val="1200"/>
              </a:spcAft>
              <a:defRPr sz="4400" b="1" spc="-70">
                <a:solidFill>
                  <a:srgbClr val="FFFFFF"/>
                </a:solidFill>
              </a:defRPr>
            </a:lvl1pPr>
            <a:lvl2pPr marL="284163" indent="-284163" algn="l">
              <a:spcBef>
                <a:spcPts val="0"/>
              </a:spcBef>
              <a:spcAft>
                <a:spcPts val="1200"/>
              </a:spcAft>
              <a:buFont typeface="Arial"/>
              <a:buChar char="•"/>
              <a:defRPr sz="3200" b="1">
                <a:solidFill>
                  <a:srgbClr val="FFFFFF"/>
                </a:solidFill>
              </a:defRPr>
            </a:lvl2pPr>
            <a:lvl3pPr marL="0" indent="0">
              <a:buNone/>
              <a:defRPr>
                <a:solidFill>
                  <a:schemeClr val="bg1"/>
                </a:solidFill>
              </a:defRPr>
            </a:lvl3pPr>
          </a:lstStyle>
          <a:p>
            <a:pPr lvl="0"/>
            <a:r>
              <a:rPr lang="en-US" smtClean="0"/>
              <a:t>Click to edit Master text styles</a:t>
            </a:r>
          </a:p>
          <a:p>
            <a:pPr lvl="1"/>
            <a:r>
              <a:rPr lang="en-US" smtClean="0"/>
              <a:t>Second level</a:t>
            </a:r>
          </a:p>
          <a:p>
            <a:pPr lvl="2"/>
            <a:r>
              <a:rPr lang="en-US" smtClean="0"/>
              <a:t>Third level</a:t>
            </a:r>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 Head + Sub">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6" name="Subtitle 2"/>
          <p:cNvSpPr>
            <a:spLocks noGrp="1"/>
          </p:cNvSpPr>
          <p:nvPr>
            <p:ph type="subTitle" idx="1" hasCustomPrompt="1"/>
          </p:nvPr>
        </p:nvSpPr>
        <p:spPr>
          <a:xfrm>
            <a:off x="0" y="661720"/>
            <a:ext cx="9144000" cy="384721"/>
          </a:xfrm>
        </p:spPr>
        <p:txBody>
          <a:bodyPr wrap="square" lIns="274320" tIns="91440" rIns="274320" bIns="45720" anchor="t" anchorCtr="0">
            <a:norm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30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dy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30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dy 2 Colum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ody 2 Column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Section Simple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Section Simple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Slide Number Placeholder 6"/>
          <p:cNvSpPr>
            <a:spLocks noGrp="1"/>
          </p:cNvSpPr>
          <p:nvPr>
            <p:ph type="sldNum" sz="quarter" idx="12"/>
          </p:nvPr>
        </p:nvSpPr>
        <p:spPr/>
        <p:txBody>
          <a:bodyPr/>
          <a:lstStyle/>
          <a:p>
            <a:fld id="{19F1CE1B-BE30-3E41-B1A9-AC82325D02A8}" type="slidenum">
              <a:rPr lang="en-US" smtClean="0"/>
              <a:pPr/>
              <a:t>‹#›</a:t>
            </a:fld>
            <a:endParaRPr lang="en-US"/>
          </a:p>
        </p:txBody>
      </p:sp>
      <p:pic>
        <p:nvPicPr>
          <p:cNvPr id="6"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457200" tIns="0" rIns="18288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457200" tIns="137160" rIns="18288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22"/>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Section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rgbClr val="FFFFFF"/>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pic>
        <p:nvPicPr>
          <p:cNvPr id="10" name="Shape 12"/>
          <p:cNvPicPr preferRelativeResize="0"/>
          <p:nvPr userDrawn="1"/>
        </p:nvPicPr>
        <p:blipFill rotWithShape="1">
          <a:blip r:embed="rId3"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Section DA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10" name="Shape 12"/>
          <p:cNvPicPr preferRelativeResize="0"/>
          <p:nvPr userDrawn="1"/>
        </p:nvPicPr>
        <p:blipFill rotWithShape="1">
          <a:blip r:embed="rId2"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11" name="Shape 49"/>
          <p:cNvPicPr preferRelativeResize="0"/>
          <p:nvPr userDrawn="1"/>
        </p:nvPicPr>
        <p:blipFill>
          <a:blip r:embed="rId3"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 x1 Center">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lvl1pPr>
            <a:lvl2pPr algn="ctr">
              <a:lnSpc>
                <a:spcPct val="100000"/>
              </a:lnSpc>
              <a:defRPr sz="1200"/>
            </a:lvl2pPr>
            <a:lvl3pPr marL="0" indent="0" algn="ctr">
              <a:lnSpc>
                <a:spcPct val="100000"/>
              </a:lnSpc>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 x1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solidFill>
                  <a:schemeClr val="bg1"/>
                </a:solidFill>
              </a:defRPr>
            </a:lvl1pPr>
            <a:lvl2pPr algn="ctr">
              <a:lnSpc>
                <a:spcPct val="100000"/>
              </a:lnSpc>
              <a:defRPr sz="1200">
                <a:solidFill>
                  <a:schemeClr val="bg1"/>
                </a:solidFill>
              </a:defRPr>
            </a:lvl2pPr>
            <a:lvl3pPr marL="0" indent="0" algn="ctr">
              <a:lnSpc>
                <a:spcPct val="100000"/>
              </a:lnSpc>
              <a:buNone/>
              <a:defRPr sz="1050" strike="sngStrike">
                <a:solidFill>
                  <a:schemeClr val="bg1"/>
                </a:solidFill>
              </a:defRPr>
            </a:lvl3pPr>
            <a:lvl4pPr marL="0" indent="0" algn="ctr">
              <a:lnSpc>
                <a:spcPct val="100000"/>
              </a:lnSpc>
              <a:buNone/>
              <a:defRPr sz="1050" strike="sngStrike">
                <a:solidFill>
                  <a:schemeClr val="bg1"/>
                </a:solidFill>
              </a:defRPr>
            </a:lvl4pPr>
            <a:lvl5pPr marL="0" indent="0" algn="ctr">
              <a:lnSpc>
                <a:spcPct val="100000"/>
              </a:lnSpc>
              <a:buNone/>
              <a:defRPr sz="900"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 x1 Large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0" y="1066821"/>
            <a:ext cx="9144000" cy="3645792"/>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 x1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3599355" y="1677800"/>
            <a:ext cx="5544644" cy="2377440"/>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403225" indent="-166688">
              <a:lnSpc>
                <a:spcPct val="110000"/>
              </a:lnSpc>
              <a:spcBef>
                <a:spcPts val="0"/>
              </a:spcBef>
              <a:spcAft>
                <a:spcPts val="600"/>
              </a:spcAft>
              <a:buFont typeface="LucidaGrande" charset="0"/>
              <a:buChar char="–"/>
              <a:tabLst/>
              <a:defRPr sz="14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6" name="Picture Placeholder 23"/>
          <p:cNvSpPr>
            <a:spLocks noGrp="1"/>
          </p:cNvSpPr>
          <p:nvPr>
            <p:ph type="pic" sz="quarter" idx="17"/>
          </p:nvPr>
        </p:nvSpPr>
        <p:spPr>
          <a:xfrm>
            <a:off x="922830" y="1677800"/>
            <a:ext cx="2377440" cy="237744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390873"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 x1 (wide)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024457" y="1629001"/>
            <a:ext cx="5119542" cy="2426239"/>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p:txBody>
      </p:sp>
      <p:sp>
        <p:nvSpPr>
          <p:cNvPr id="16" name="Picture Placeholder 23"/>
          <p:cNvSpPr>
            <a:spLocks noGrp="1"/>
          </p:cNvSpPr>
          <p:nvPr>
            <p:ph type="pic" sz="quarter" idx="17"/>
          </p:nvPr>
        </p:nvSpPr>
        <p:spPr>
          <a:xfrm>
            <a:off x="588818" y="1629001"/>
            <a:ext cx="3435639" cy="2426239"/>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588818"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 x1 (wide) + Bullets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024457" y="1629001"/>
            <a:ext cx="5119542" cy="2426239"/>
          </a:xfrm>
        </p:spPr>
        <p:txBody>
          <a:bodyPr lIns="274320" tIns="137160" rIns="365760" bIns="182880" anchor="ctr" anchorCtr="0">
            <a:noAutofit/>
          </a:bodyPr>
          <a:lstStyle>
            <a:lvl1pPr algn="l">
              <a:lnSpc>
                <a:spcPct val="100000"/>
              </a:lnSpc>
              <a:spcBef>
                <a:spcPts val="600"/>
              </a:spcBef>
              <a:spcAft>
                <a:spcPts val="600"/>
              </a:spcAft>
              <a:defRPr sz="1600" b="0" spc="0">
                <a:solidFill>
                  <a:schemeClr val="bg1"/>
                </a:solidFill>
              </a:defRPr>
            </a:lvl1pPr>
            <a:lvl2pPr marL="230188" indent="-230188" algn="l">
              <a:lnSpc>
                <a:spcPct val="110000"/>
              </a:lnSpc>
              <a:spcBef>
                <a:spcPts val="0"/>
              </a:spcBef>
              <a:spcAft>
                <a:spcPts val="600"/>
              </a:spcAft>
              <a:buFont typeface="Lucida Grande"/>
              <a:buChar char="●"/>
              <a:defRPr sz="1600">
                <a:solidFill>
                  <a:schemeClr val="bg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p:txBody>
      </p:sp>
      <p:sp>
        <p:nvSpPr>
          <p:cNvPr id="16" name="Picture Placeholder 23"/>
          <p:cNvSpPr>
            <a:spLocks noGrp="1"/>
          </p:cNvSpPr>
          <p:nvPr>
            <p:ph type="pic" sz="quarter" idx="17"/>
          </p:nvPr>
        </p:nvSpPr>
        <p:spPr>
          <a:xfrm>
            <a:off x="588818" y="1629001"/>
            <a:ext cx="3435639" cy="2426239"/>
          </a:xfrm>
        </p:spPr>
        <p:txBody>
          <a:bodyPr anchor="ctr"/>
          <a:lstStyle>
            <a:lvl1pPr algn="ctr">
              <a:defRPr>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588818" y="4055240"/>
            <a:ext cx="3435639" cy="430887"/>
          </a:xfrm>
        </p:spPr>
        <p:txBody>
          <a:bodyPr lIns="0" tIns="45720" rIns="0" bIns="0" anchor="t" anchorCtr="0">
            <a:spAutoFit/>
          </a:bodyPr>
          <a:lstStyle>
            <a:lvl1pPr algn="ctr">
              <a:lnSpc>
                <a:spcPct val="100000"/>
              </a:lnSpc>
              <a:spcBef>
                <a:spcPts val="0"/>
              </a:spcBef>
              <a:spcAft>
                <a:spcPts val="0"/>
              </a:spcAft>
              <a:defRPr sz="1200" b="1" spc="0">
                <a:solidFill>
                  <a:schemeClr val="bg1"/>
                </a:solidFill>
              </a:defRPr>
            </a:lvl1pPr>
            <a:lvl2pPr marL="0" indent="0" algn="ctr">
              <a:lnSpc>
                <a:spcPct val="110000"/>
              </a:lnSpc>
              <a:spcBef>
                <a:spcPts val="0"/>
              </a:spcBef>
              <a:spcAft>
                <a:spcPts val="0"/>
              </a:spcAft>
              <a:buFont typeface="Lucida Grande"/>
              <a:buNone/>
              <a:defRPr sz="1200" strike="sngStrike">
                <a:solidFill>
                  <a:schemeClr val="bg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 x2">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16" name="Picture Placeholder 23"/>
          <p:cNvSpPr>
            <a:spLocks noGrp="1" noChangeAspect="1"/>
          </p:cNvSpPr>
          <p:nvPr>
            <p:ph type="pic" sz="quarter" idx="17"/>
          </p:nvPr>
        </p:nvSpPr>
        <p:spPr>
          <a:xfrm>
            <a:off x="1668497"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9" name="Text Placeholder 4"/>
          <p:cNvSpPr>
            <a:spLocks noGrp="1"/>
          </p:cNvSpPr>
          <p:nvPr>
            <p:ph type="body" sz="quarter" idx="25"/>
          </p:nvPr>
        </p:nvSpPr>
        <p:spPr>
          <a:xfrm>
            <a:off x="1166090" y="3609440"/>
            <a:ext cx="329081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Text Placeholder 4"/>
          <p:cNvSpPr>
            <a:spLocks noGrp="1"/>
          </p:cNvSpPr>
          <p:nvPr>
            <p:ph type="body" sz="quarter" idx="26"/>
          </p:nvPr>
        </p:nvSpPr>
        <p:spPr>
          <a:xfrm>
            <a:off x="4677569" y="3609440"/>
            <a:ext cx="328879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
        <p:nvSpPr>
          <p:cNvPr id="11" name="Picture Placeholder 23"/>
          <p:cNvSpPr>
            <a:spLocks noGrp="1" noChangeAspect="1"/>
          </p:cNvSpPr>
          <p:nvPr>
            <p:ph type="pic" sz="quarter" idx="27"/>
          </p:nvPr>
        </p:nvSpPr>
        <p:spPr>
          <a:xfrm>
            <a:off x="5178966"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 x3">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1455729"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132665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3559077"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578743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369479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591650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8" name="Shape 12"/>
          <p:cNvPicPr preferRelativeResize="0"/>
          <p:nvPr userDrawn="1"/>
        </p:nvPicPr>
        <p:blipFill rotWithShape="1">
          <a:blip r:embed="rId2"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9" name="Shape 22"/>
          <p:cNvPicPr preferRelativeResize="0"/>
          <p:nvPr userDrawn="1"/>
        </p:nvPicPr>
        <p:blipFill>
          <a:blip r:embed="rId3"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ext uri="{BB962C8B-B14F-4D97-AF65-F5344CB8AC3E}">
        <p14:creationId xmlns:p14="http://schemas.microsoft.com/office/powerpoint/2010/main" val="3238295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 x4">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39142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26235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249477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4723134"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1" name="Text Placeholder 4"/>
          <p:cNvSpPr>
            <a:spLocks noGrp="1"/>
          </p:cNvSpPr>
          <p:nvPr>
            <p:ph type="body" sz="quarter" idx="28"/>
          </p:nvPr>
        </p:nvSpPr>
        <p:spPr>
          <a:xfrm>
            <a:off x="6962203"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263049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5" name="Picture Placeholder 23"/>
          <p:cNvSpPr>
            <a:spLocks noGrp="1"/>
          </p:cNvSpPr>
          <p:nvPr>
            <p:ph type="pic" sz="quarter" idx="30"/>
          </p:nvPr>
        </p:nvSpPr>
        <p:spPr>
          <a:xfrm>
            <a:off x="7088201"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4852206"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 x5">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hasCustomPrompt="1"/>
          </p:nvPr>
        </p:nvSpPr>
        <p:spPr>
          <a:xfrm>
            <a:off x="415404"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hasCustomPrompt="1"/>
          </p:nvPr>
        </p:nvSpPr>
        <p:spPr>
          <a:xfrm>
            <a:off x="163443"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9" name="Text Placeholder 4"/>
          <p:cNvSpPr>
            <a:spLocks noGrp="1"/>
          </p:cNvSpPr>
          <p:nvPr>
            <p:ph type="body" sz="quarter" idx="26" hasCustomPrompt="1"/>
          </p:nvPr>
        </p:nvSpPr>
        <p:spPr>
          <a:xfrm>
            <a:off x="1929878"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hasCustomPrompt="1"/>
          </p:nvPr>
        </p:nvSpPr>
        <p:spPr>
          <a:xfrm>
            <a:off x="3696411"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Text Placeholder 4"/>
          <p:cNvSpPr>
            <a:spLocks noGrp="1"/>
          </p:cNvSpPr>
          <p:nvPr>
            <p:ph type="body" sz="quarter" idx="28" hasCustomPrompt="1"/>
          </p:nvPr>
        </p:nvSpPr>
        <p:spPr>
          <a:xfrm>
            <a:off x="5462846"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hasCustomPrompt="1"/>
          </p:nvPr>
        </p:nvSpPr>
        <p:spPr>
          <a:xfrm>
            <a:off x="2181839"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5" name="Picture Placeholder 23"/>
          <p:cNvSpPr>
            <a:spLocks noGrp="1"/>
          </p:cNvSpPr>
          <p:nvPr>
            <p:ph type="pic" sz="quarter" idx="30" hasCustomPrompt="1"/>
          </p:nvPr>
        </p:nvSpPr>
        <p:spPr>
          <a:xfrm>
            <a:off x="3948372"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8" name="Picture Placeholder 23"/>
          <p:cNvSpPr>
            <a:spLocks noGrp="1"/>
          </p:cNvSpPr>
          <p:nvPr>
            <p:ph type="pic" sz="quarter" idx="31" hasCustomPrompt="1"/>
          </p:nvPr>
        </p:nvSpPr>
        <p:spPr>
          <a:xfrm>
            <a:off x="5714905"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9" name="Text Placeholder 4"/>
          <p:cNvSpPr>
            <a:spLocks noGrp="1"/>
          </p:cNvSpPr>
          <p:nvPr>
            <p:ph type="body" sz="quarter" idx="32" hasCustomPrompt="1"/>
          </p:nvPr>
        </p:nvSpPr>
        <p:spPr>
          <a:xfrm>
            <a:off x="7229379"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Picture Placeholder 23"/>
          <p:cNvSpPr>
            <a:spLocks noGrp="1"/>
          </p:cNvSpPr>
          <p:nvPr>
            <p:ph type="pic" sz="quarter" idx="33" hasCustomPrompt="1"/>
          </p:nvPr>
        </p:nvSpPr>
        <p:spPr>
          <a:xfrm>
            <a:off x="7481340"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2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dy + Pic-in-a-Box Amber">
    <p:spTree>
      <p:nvGrpSpPr>
        <p:cNvPr id="1" name=""/>
        <p:cNvGrpSpPr/>
        <p:nvPr/>
      </p:nvGrpSpPr>
      <p:grpSpPr>
        <a:xfrm>
          <a:off x="0" y="0"/>
          <a:ext cx="0" cy="0"/>
          <a:chOff x="0" y="0"/>
          <a:chExt cx="0" cy="0"/>
        </a:xfrm>
      </p:grpSpPr>
      <p:sp>
        <p:nvSpPr>
          <p:cNvPr id="3" name="Rectangle 2"/>
          <p:cNvSpPr/>
          <p:nvPr userDrawn="1"/>
        </p:nvSpPr>
        <p:spPr>
          <a:xfrm>
            <a:off x="0" y="0"/>
            <a:ext cx="2763976" cy="514350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AD1A"/>
              </a:solidFill>
            </a:endParaRPr>
          </a:p>
        </p:txBody>
      </p:sp>
      <p:sp>
        <p:nvSpPr>
          <p:cNvPr id="2" name="Title 1"/>
          <p:cNvSpPr>
            <a:spLocks noGrp="1"/>
          </p:cNvSpPr>
          <p:nvPr>
            <p:ph type="ctrTitle" hasCustomPrompt="1"/>
          </p:nvPr>
        </p:nvSpPr>
        <p:spPr>
          <a:xfrm>
            <a:off x="2763976" y="0"/>
            <a:ext cx="6380023" cy="1237262"/>
          </a:xfrm>
        </p:spPr>
        <p:txBody>
          <a:bodyPr wrap="square" lIns="365760" tIns="457200" rIns="274320" bIns="0" anchor="t" anchorCtr="0">
            <a:spAutoFit/>
          </a:bodyPr>
          <a:lstStyle>
            <a:lvl1pPr algn="l">
              <a:lnSpc>
                <a:spcPct val="90000"/>
              </a:lnSpc>
              <a:defRPr sz="28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2763976" y="1237262"/>
            <a:ext cx="6380023" cy="3906238"/>
          </a:xfrm>
        </p:spPr>
        <p:txBody>
          <a:bodyPr lIns="365760" tIns="274320" rIns="274320" bIns="274320" anchor="t">
            <a:noAutofit/>
          </a:bodyPr>
          <a:lstStyle>
            <a:lvl1pPr algn="l">
              <a:lnSpc>
                <a:spcPct val="100000"/>
              </a:lnSpc>
              <a:spcBef>
                <a:spcPts val="600"/>
              </a:spcBef>
              <a:spcAft>
                <a:spcPts val="600"/>
              </a:spcAft>
              <a:defRPr sz="1800"/>
            </a:lvl1pPr>
            <a:lvl2pPr marL="285750" indent="-285750" algn="l">
              <a:lnSpc>
                <a:spcPct val="100000"/>
              </a:lnSpc>
              <a:spcBef>
                <a:spcPts val="0"/>
              </a:spcBef>
              <a:spcAft>
                <a:spcPts val="600"/>
              </a:spcAft>
              <a:buFont typeface="Lucida Grande"/>
              <a:buChar char="●"/>
              <a:defRPr b="0"/>
            </a:lvl2pPr>
            <a:lvl3pPr marL="571500" indent="-285750" algn="l">
              <a:lnSpc>
                <a:spcPct val="100000"/>
              </a:lnSpc>
              <a:spcBef>
                <a:spcPts val="0"/>
              </a:spcBef>
              <a:spcAft>
                <a:spcPts val="600"/>
              </a:spcAft>
              <a:tabLst/>
              <a:defRPr/>
            </a:lvl3pPr>
            <a:lvl4pPr marL="0" indent="0" algn="l">
              <a:lnSpc>
                <a:spcPct val="100000"/>
              </a:lnSpc>
              <a:spcBef>
                <a:spcPts val="2400"/>
              </a:spcBef>
              <a:spcAft>
                <a:spcPts val="600"/>
              </a:spcAft>
              <a:buNone/>
              <a:defRPr sz="1200" strike="sngStrike" cap="all">
                <a:solidFill>
                  <a:srgbClr val="D63700"/>
                </a:solidFill>
              </a:defRPr>
            </a:lvl4pPr>
            <a:lvl5pPr algn="l">
              <a:lnSpc>
                <a:spcPct val="100000"/>
              </a:lnSpc>
              <a:spcBef>
                <a:spcPts val="0"/>
              </a:spcBef>
              <a:spcAft>
                <a:spcPts val="6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2" name="Text Placeholder 4"/>
          <p:cNvSpPr>
            <a:spLocks noGrp="1"/>
          </p:cNvSpPr>
          <p:nvPr>
            <p:ph type="body" sz="quarter" idx="23"/>
          </p:nvPr>
        </p:nvSpPr>
        <p:spPr>
          <a:xfrm>
            <a:off x="0" y="2999341"/>
            <a:ext cx="2763976" cy="805354"/>
          </a:xfrm>
        </p:spPr>
        <p:txBody>
          <a:bodyPr lIns="182880" tIns="182880" rIns="182880">
            <a:noAutofit/>
          </a:bodyPr>
          <a:lstStyle>
            <a:lvl1pPr algn="ctr">
              <a:lnSpc>
                <a:spcPct val="100000"/>
              </a:lnSpc>
              <a:defRPr sz="1400"/>
            </a:lvl1pPr>
            <a:lvl2pPr algn="ctr">
              <a:lnSpc>
                <a:spcPct val="100000"/>
              </a:lnSpc>
              <a:defRPr sz="1400"/>
            </a:lvl2pPr>
            <a:lvl3pPr marL="0" indent="0" algn="ctr">
              <a:lnSpc>
                <a:spcPct val="100000"/>
              </a:lnSpc>
              <a:spcBef>
                <a:spcPts val="2400"/>
              </a:spcBef>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Picture Placeholder 23"/>
          <p:cNvSpPr>
            <a:spLocks noGrp="1"/>
          </p:cNvSpPr>
          <p:nvPr>
            <p:ph type="pic" sz="quarter" idx="17"/>
          </p:nvPr>
        </p:nvSpPr>
        <p:spPr>
          <a:xfrm>
            <a:off x="557820" y="1351005"/>
            <a:ext cx="1648336" cy="1648336"/>
          </a:xfrm>
        </p:spPr>
        <p:txBody>
          <a:bodyPr anchor="ctr">
            <a:normAutofit/>
          </a:bodyPr>
          <a:lstStyle>
            <a:lvl1pPr algn="ctr">
              <a:defRPr sz="1050">
                <a:solidFill>
                  <a:srgbClr val="FF0000"/>
                </a:solidFill>
              </a:defRPr>
            </a:lvl1pPr>
          </a:lstStyle>
          <a:p>
            <a:r>
              <a:rPr lang="en-US" smtClean="0"/>
              <a:t>Drag picture to placeholder or click icon to add</a:t>
            </a:r>
            <a:endParaRPr lang="en-US"/>
          </a:p>
        </p:txBody>
      </p:sp>
    </p:spTree>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er Success OLD">
    <p:spTree>
      <p:nvGrpSpPr>
        <p:cNvPr id="1" name=""/>
        <p:cNvGrpSpPr/>
        <p:nvPr/>
      </p:nvGrpSpPr>
      <p:grpSpPr>
        <a:xfrm>
          <a:off x="0" y="0"/>
          <a:ext cx="0" cy="0"/>
          <a:chOff x="0" y="0"/>
          <a:chExt cx="0" cy="0"/>
        </a:xfrm>
      </p:grpSpPr>
      <p:sp>
        <p:nvSpPr>
          <p:cNvPr id="17" name="Rectangle 16"/>
          <p:cNvSpPr/>
          <p:nvPr userDrawn="1"/>
        </p:nvSpPr>
        <p:spPr>
          <a:xfrm>
            <a:off x="1172307" y="1272714"/>
            <a:ext cx="3077310" cy="3077310"/>
          </a:xfrm>
          <a:prstGeom prst="rect">
            <a:avLst/>
          </a:prstGeom>
          <a:solidFill>
            <a:srgbClr val="EEEEE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1" name="Picture Placeholder 23"/>
          <p:cNvSpPr>
            <a:spLocks noGrp="1"/>
          </p:cNvSpPr>
          <p:nvPr>
            <p:ph type="pic" sz="quarter" idx="24"/>
          </p:nvPr>
        </p:nvSpPr>
        <p:spPr>
          <a:xfrm>
            <a:off x="1871236" y="1346795"/>
            <a:ext cx="1679453" cy="664307"/>
          </a:xfrm>
        </p:spPr>
        <p:txBody>
          <a:bodyPr lIns="91440" rIns="91440" anchor="ctr">
            <a:normAutofit/>
          </a:bodyPr>
          <a:lstStyle>
            <a:lvl1pPr algn="ctr">
              <a:defRPr sz="1050">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249618" y="1331586"/>
            <a:ext cx="4894382" cy="2941914"/>
          </a:xfrm>
        </p:spPr>
        <p:txBody>
          <a:bodyPr lIns="274320" tIns="137160" rIns="457200" bIns="182880" anchor="ctr" anchorCtr="0">
            <a:normAutofit/>
          </a:bodyPr>
          <a:lstStyle>
            <a:lvl1pPr algn="l">
              <a:lnSpc>
                <a:spcPct val="120000"/>
              </a:lnSpc>
              <a:spcBef>
                <a:spcPts val="0"/>
              </a:spcBef>
              <a:spcAft>
                <a:spcPts val="1200"/>
              </a:spcAft>
              <a:defRPr sz="1400" b="0" spc="0"/>
            </a:lvl1pPr>
            <a:lvl2pPr marL="0" indent="0" algn="l">
              <a:lnSpc>
                <a:spcPct val="100000"/>
              </a:lnSpc>
              <a:spcBef>
                <a:spcPts val="0"/>
              </a:spcBef>
              <a:spcAft>
                <a:spcPts val="300"/>
              </a:spcAft>
              <a:buFont typeface="Lucida Grande"/>
              <a:buNone/>
              <a:defRPr sz="1200" b="1" baseline="0">
                <a:solidFill>
                  <a:schemeClr val="tx1"/>
                </a:solidFill>
              </a:defRPr>
            </a:lvl2pPr>
            <a:lvl3pPr marL="0" indent="0" algn="l">
              <a:lnSpc>
                <a:spcPct val="100000"/>
              </a:lnSpc>
              <a:spcBef>
                <a:spcPts val="0"/>
              </a:spcBef>
              <a:spcAft>
                <a:spcPts val="300"/>
              </a:spcAft>
              <a:buNone/>
              <a:defRPr sz="1050" cap="all"/>
            </a:lvl3pPr>
            <a:lvl4pPr marL="0" indent="0" algn="l">
              <a:lnSpc>
                <a:spcPct val="100000"/>
              </a:lnSpc>
              <a:spcBef>
                <a:spcPts val="0"/>
              </a:spcBef>
              <a:spcAft>
                <a:spcPts val="300"/>
              </a:spcAft>
              <a:buNone/>
              <a:defRPr sz="1100"/>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5" name="Text Placeholder 3"/>
          <p:cNvSpPr>
            <a:spLocks noGrp="1"/>
          </p:cNvSpPr>
          <p:nvPr>
            <p:ph type="body" sz="quarter" idx="19" hasCustomPrompt="1"/>
          </p:nvPr>
        </p:nvSpPr>
        <p:spPr>
          <a:xfrm>
            <a:off x="1172307" y="3747024"/>
            <a:ext cx="3074272" cy="603000"/>
          </a:xfrm>
        </p:spPr>
        <p:txBody>
          <a:bodyPr lIns="91440" tIns="45720" rIns="91440" bIns="91440" anchor="ctr" anchorCtr="0">
            <a:normAutofit/>
          </a:bodyPr>
          <a:lstStyle>
            <a:lvl1pPr algn="ctr">
              <a:lnSpc>
                <a:spcPct val="100000"/>
              </a:lnSpc>
              <a:spcBef>
                <a:spcPts val="0"/>
              </a:spcBef>
              <a:spcAft>
                <a:spcPts val="600"/>
              </a:spcAft>
              <a:defRPr sz="1400" b="1" spc="0"/>
            </a:lvl1pPr>
            <a:lvl2pPr algn="ctr">
              <a:lnSpc>
                <a:spcPct val="110000"/>
              </a:lnSpc>
              <a:spcBef>
                <a:spcPts val="0"/>
              </a:spcBef>
              <a:spcAft>
                <a:spcPts val="600"/>
              </a:spcAft>
              <a:defRPr sz="14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a:t>
            </a:r>
            <a:br>
              <a:rPr lang="en-US" dirty="0" smtClean="0"/>
            </a:br>
            <a:r>
              <a:rPr lang="en-US" dirty="0" smtClean="0"/>
              <a:t>Master text styles</a:t>
            </a:r>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ogo Wall">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2" name="Picture Placeholder 10"/>
          <p:cNvSpPr>
            <a:spLocks noGrp="1" noChangeAspect="1"/>
          </p:cNvSpPr>
          <p:nvPr>
            <p:ph type="pic" sz="quarter" idx="14"/>
          </p:nvPr>
        </p:nvSpPr>
        <p:spPr>
          <a:xfrm>
            <a:off x="821633"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3" name="Picture Placeholder 10"/>
          <p:cNvSpPr>
            <a:spLocks noGrp="1" noChangeAspect="1"/>
          </p:cNvSpPr>
          <p:nvPr>
            <p:ph type="pic" sz="quarter" idx="15"/>
          </p:nvPr>
        </p:nvSpPr>
        <p:spPr>
          <a:xfrm>
            <a:off x="18931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4" name="Picture Placeholder 10"/>
          <p:cNvSpPr>
            <a:spLocks noGrp="1" noChangeAspect="1"/>
          </p:cNvSpPr>
          <p:nvPr>
            <p:ph type="pic" sz="quarter" idx="16"/>
          </p:nvPr>
        </p:nvSpPr>
        <p:spPr>
          <a:xfrm>
            <a:off x="29647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5" name="Picture Placeholder 10"/>
          <p:cNvSpPr>
            <a:spLocks noGrp="1" noChangeAspect="1"/>
          </p:cNvSpPr>
          <p:nvPr>
            <p:ph type="pic" sz="quarter" idx="17"/>
          </p:nvPr>
        </p:nvSpPr>
        <p:spPr>
          <a:xfrm>
            <a:off x="40362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6" name="Picture Placeholder 10"/>
          <p:cNvSpPr>
            <a:spLocks noGrp="1" noChangeAspect="1"/>
          </p:cNvSpPr>
          <p:nvPr>
            <p:ph type="pic" sz="quarter" idx="18"/>
          </p:nvPr>
        </p:nvSpPr>
        <p:spPr>
          <a:xfrm>
            <a:off x="51077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7" name="Picture Placeholder 10"/>
          <p:cNvSpPr>
            <a:spLocks noGrp="1" noChangeAspect="1"/>
          </p:cNvSpPr>
          <p:nvPr>
            <p:ph type="pic" sz="quarter" idx="19"/>
          </p:nvPr>
        </p:nvSpPr>
        <p:spPr>
          <a:xfrm>
            <a:off x="61793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8" name="Picture Placeholder 10"/>
          <p:cNvSpPr>
            <a:spLocks noGrp="1" noChangeAspect="1"/>
          </p:cNvSpPr>
          <p:nvPr>
            <p:ph type="pic" sz="quarter" idx="20"/>
          </p:nvPr>
        </p:nvSpPr>
        <p:spPr>
          <a:xfrm>
            <a:off x="72508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9" name="Picture Placeholder 10"/>
          <p:cNvSpPr>
            <a:spLocks noGrp="1" noChangeAspect="1"/>
          </p:cNvSpPr>
          <p:nvPr>
            <p:ph type="pic" sz="quarter" idx="24"/>
          </p:nvPr>
        </p:nvSpPr>
        <p:spPr>
          <a:xfrm>
            <a:off x="821633"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0" name="Picture Placeholder 10"/>
          <p:cNvSpPr>
            <a:spLocks noGrp="1" noChangeAspect="1"/>
          </p:cNvSpPr>
          <p:nvPr>
            <p:ph type="pic" sz="quarter" idx="25"/>
          </p:nvPr>
        </p:nvSpPr>
        <p:spPr>
          <a:xfrm>
            <a:off x="18931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1" name="Picture Placeholder 10"/>
          <p:cNvSpPr>
            <a:spLocks noGrp="1" noChangeAspect="1"/>
          </p:cNvSpPr>
          <p:nvPr>
            <p:ph type="pic" sz="quarter" idx="26"/>
          </p:nvPr>
        </p:nvSpPr>
        <p:spPr>
          <a:xfrm>
            <a:off x="29647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2" name="Picture Placeholder 10"/>
          <p:cNvSpPr>
            <a:spLocks noGrp="1" noChangeAspect="1"/>
          </p:cNvSpPr>
          <p:nvPr>
            <p:ph type="pic" sz="quarter" idx="27"/>
          </p:nvPr>
        </p:nvSpPr>
        <p:spPr>
          <a:xfrm>
            <a:off x="40362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3" name="Picture Placeholder 10"/>
          <p:cNvSpPr>
            <a:spLocks noGrp="1" noChangeAspect="1"/>
          </p:cNvSpPr>
          <p:nvPr>
            <p:ph type="pic" sz="quarter" idx="28"/>
          </p:nvPr>
        </p:nvSpPr>
        <p:spPr>
          <a:xfrm>
            <a:off x="51077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4" name="Picture Placeholder 10"/>
          <p:cNvSpPr>
            <a:spLocks noGrp="1" noChangeAspect="1"/>
          </p:cNvSpPr>
          <p:nvPr>
            <p:ph type="pic" sz="quarter" idx="29"/>
          </p:nvPr>
        </p:nvSpPr>
        <p:spPr>
          <a:xfrm>
            <a:off x="61793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5" name="Picture Placeholder 10"/>
          <p:cNvSpPr>
            <a:spLocks noGrp="1" noChangeAspect="1"/>
          </p:cNvSpPr>
          <p:nvPr>
            <p:ph type="pic" sz="quarter" idx="30"/>
          </p:nvPr>
        </p:nvSpPr>
        <p:spPr>
          <a:xfrm>
            <a:off x="72508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6" name="Picture Placeholder 10"/>
          <p:cNvSpPr>
            <a:spLocks noGrp="1" noChangeAspect="1"/>
          </p:cNvSpPr>
          <p:nvPr>
            <p:ph type="pic" sz="quarter" idx="31"/>
          </p:nvPr>
        </p:nvSpPr>
        <p:spPr>
          <a:xfrm>
            <a:off x="821633"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7" name="Picture Placeholder 10"/>
          <p:cNvSpPr>
            <a:spLocks noGrp="1" noChangeAspect="1"/>
          </p:cNvSpPr>
          <p:nvPr>
            <p:ph type="pic" sz="quarter" idx="32"/>
          </p:nvPr>
        </p:nvSpPr>
        <p:spPr>
          <a:xfrm>
            <a:off x="18931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8" name="Picture Placeholder 10"/>
          <p:cNvSpPr>
            <a:spLocks noGrp="1" noChangeAspect="1"/>
          </p:cNvSpPr>
          <p:nvPr>
            <p:ph type="pic" sz="quarter" idx="33"/>
          </p:nvPr>
        </p:nvSpPr>
        <p:spPr>
          <a:xfrm>
            <a:off x="29647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9" name="Picture Placeholder 10"/>
          <p:cNvSpPr>
            <a:spLocks noGrp="1" noChangeAspect="1"/>
          </p:cNvSpPr>
          <p:nvPr>
            <p:ph type="pic" sz="quarter" idx="34"/>
          </p:nvPr>
        </p:nvSpPr>
        <p:spPr>
          <a:xfrm>
            <a:off x="40362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0" name="Picture Placeholder 10"/>
          <p:cNvSpPr>
            <a:spLocks noGrp="1" noChangeAspect="1"/>
          </p:cNvSpPr>
          <p:nvPr>
            <p:ph type="pic" sz="quarter" idx="35"/>
          </p:nvPr>
        </p:nvSpPr>
        <p:spPr>
          <a:xfrm>
            <a:off x="51077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1" name="Picture Placeholder 10"/>
          <p:cNvSpPr>
            <a:spLocks noGrp="1" noChangeAspect="1"/>
          </p:cNvSpPr>
          <p:nvPr>
            <p:ph type="pic" sz="quarter" idx="36"/>
          </p:nvPr>
        </p:nvSpPr>
        <p:spPr>
          <a:xfrm>
            <a:off x="61793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2" name="Picture Placeholder 10"/>
          <p:cNvSpPr>
            <a:spLocks noGrp="1" noChangeAspect="1"/>
          </p:cNvSpPr>
          <p:nvPr>
            <p:ph type="pic" sz="quarter" idx="37"/>
          </p:nvPr>
        </p:nvSpPr>
        <p:spPr>
          <a:xfrm>
            <a:off x="72508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pic>
        <p:nvPicPr>
          <p:cNvPr id="3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35" name="Subtitle 2"/>
          <p:cNvSpPr>
            <a:spLocks noGrp="1"/>
          </p:cNvSpPr>
          <p:nvPr>
            <p:ph type="subTitle" idx="1" hasCustomPrompt="1"/>
          </p:nvPr>
        </p:nvSpPr>
        <p:spPr>
          <a:xfrm>
            <a:off x="0" y="661720"/>
            <a:ext cx="9144000" cy="384721"/>
          </a:xfrm>
        </p:spPr>
        <p:txBody>
          <a:bodyPr wrap="square" lIns="365760" tIns="91440" rIns="36576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Slide Number Placeholder 11"/>
          <p:cNvSpPr>
            <a:spLocks noGrp="1"/>
          </p:cNvSpPr>
          <p:nvPr>
            <p:ph type="sldNum" sz="quarter" idx="14"/>
          </p:nvPr>
        </p:nvSpPr>
        <p:spPr/>
        <p:txBody>
          <a:bodyPr/>
          <a:lstStyle/>
          <a:p>
            <a:fld id="{19F1CE1B-BE30-3E41-B1A9-AC82325D02A8}" type="slidenum">
              <a:rPr lang="en-US" smtClean="0"/>
              <a:pPr/>
              <a:t>‹#›</a:t>
            </a:fld>
            <a:endParaRPr lang="en-US"/>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ND LOGO NO TAG">
    <p:bg>
      <p:bgPr>
        <a:solidFill>
          <a:schemeClr val="tx1"/>
        </a:solidFill>
        <a:effectLst/>
      </p:bgPr>
    </p:bg>
    <p:spTree>
      <p:nvGrpSpPr>
        <p:cNvPr id="1" name=""/>
        <p:cNvGrpSpPr/>
        <p:nvPr/>
      </p:nvGrpSpPr>
      <p:grpSpPr>
        <a:xfrm>
          <a:off x="0" y="0"/>
          <a:ext cx="0" cy="0"/>
          <a:chOff x="0" y="0"/>
          <a:chExt cx="0" cy="0"/>
        </a:xfrm>
      </p:grpSpPr>
      <p:pic>
        <p:nvPicPr>
          <p:cNvPr id="6" name="Picture 5" descr="Puppet-Logo-Amber-White.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925234" y="1652048"/>
            <a:ext cx="3022600" cy="1339772"/>
          </a:xfrm>
          <a:prstGeom prst="rect">
            <a:avLst/>
          </a:prstGeom>
        </p:spPr>
      </p:pic>
    </p:spTree>
    <p:extLst>
      <p:ext uri="{BB962C8B-B14F-4D97-AF65-F5344CB8AC3E}">
        <p14:creationId xmlns:p14="http://schemas.microsoft.com/office/powerpoint/2010/main" val="1478523449"/>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END LOGO TAG STACK">
    <p:bg>
      <p:bgPr>
        <a:solidFill>
          <a:schemeClr val="tx1"/>
        </a:solidFill>
        <a:effectLst/>
      </p:bgPr>
    </p:bg>
    <p:spTree>
      <p:nvGrpSpPr>
        <p:cNvPr id="1" name=""/>
        <p:cNvGrpSpPr/>
        <p:nvPr/>
      </p:nvGrpSpPr>
      <p:grpSpPr>
        <a:xfrm>
          <a:off x="0" y="0"/>
          <a:ext cx="0" cy="0"/>
          <a:chOff x="0" y="0"/>
          <a:chExt cx="0" cy="0"/>
        </a:xfrm>
      </p:grpSpPr>
      <p:pic>
        <p:nvPicPr>
          <p:cNvPr id="8" name="Picture 7" descr="Logo Tagline Vertical Dark.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14532" y="1837592"/>
            <a:ext cx="2696543" cy="1762584"/>
          </a:xfrm>
          <a:prstGeom prst="rect">
            <a:avLst/>
          </a:prstGeom>
        </p:spPr>
      </p:pic>
    </p:spTree>
    <p:extLst>
      <p:ext uri="{BB962C8B-B14F-4D97-AF65-F5344CB8AC3E}">
        <p14:creationId xmlns:p14="http://schemas.microsoft.com/office/powerpoint/2010/main" val="192803056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DAG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7"/>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599" y="228600"/>
            <a:ext cx="1245403" cy="427049"/>
          </a:xfrm>
          <a:prstGeom prst="rect">
            <a:avLst/>
          </a:prstGeom>
          <a:noFill/>
          <a:ln>
            <a:noFill/>
          </a:ln>
        </p:spPr>
      </p:pic>
      <p:pic>
        <p:nvPicPr>
          <p:cNvPr id="8" name="Shape 12"/>
          <p:cNvPicPr preferRelativeResize="0"/>
          <p:nvPr userDrawn="1"/>
        </p:nvPicPr>
        <p:blipFill rotWithShape="1">
          <a:blip r:embed="rId3"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ext uri="{BB962C8B-B14F-4D97-AF65-F5344CB8AC3E}">
        <p14:creationId xmlns:p14="http://schemas.microsoft.com/office/powerpoint/2010/main" val="3795429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lvl1pPr>
            <a:lvl2pPr marL="338138" indent="-338138" algn="l">
              <a:lnSpc>
                <a:spcPct val="100000"/>
              </a:lnSpc>
              <a:spcAft>
                <a:spcPts val="600"/>
              </a:spcAft>
              <a:buFont typeface="Arial"/>
              <a:buChar char="•"/>
              <a:defRPr sz="1800" b="1">
                <a:solidFill>
                  <a:schemeClr val="tx1"/>
                </a:solidFill>
              </a:defRPr>
            </a:lvl2pPr>
            <a:lvl3pPr marL="338138" indent="-338138">
              <a:lnSpc>
                <a:spcPct val="100000"/>
              </a:lnSpc>
              <a:spcBef>
                <a:spcPts val="600"/>
              </a:spcBef>
              <a:buFont typeface="+mj-lt"/>
              <a:buAutoNum type="arabicPeriod"/>
              <a:defRPr sz="1800" b="1"/>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Agenda">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solidFill>
                  <a:schemeClr val="bg1"/>
                </a:solidFill>
              </a:defRPr>
            </a:lvl1pPr>
            <a:lvl2pPr marL="338138" indent="-338138" algn="l">
              <a:lnSpc>
                <a:spcPct val="100000"/>
              </a:lnSpc>
              <a:spcAft>
                <a:spcPts val="600"/>
              </a:spcAft>
              <a:buFont typeface="Arial"/>
              <a:buChar char="•"/>
              <a:defRPr sz="1800" b="1">
                <a:solidFill>
                  <a:schemeClr val="bg1"/>
                </a:solidFill>
              </a:defRPr>
            </a:lvl2pPr>
            <a:lvl3pPr marL="338138" indent="-338138">
              <a:lnSpc>
                <a:spcPct val="100000"/>
              </a:lnSpc>
              <a:spcBef>
                <a:spcPts val="600"/>
              </a:spcBef>
              <a:buFont typeface="+mj-lt"/>
              <a:buAutoNum type="arabicPeriod"/>
              <a:defRPr sz="1800" b="1">
                <a:solidFill>
                  <a:schemeClr val="bg1"/>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Center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lvl1pPr>
            <a:lvl2pPr algn="ctr">
              <a:spcAft>
                <a:spcPts val="600"/>
              </a:spcAft>
              <a:defRPr sz="1600" b="0">
                <a:solidFill>
                  <a:schemeClr val="tx1"/>
                </a:solidFill>
              </a:defRPr>
            </a:lvl2pPr>
          </a:lstStyle>
          <a:p>
            <a:pPr lvl="0"/>
            <a:r>
              <a:rPr lang="en-US" smtClean="0"/>
              <a:t>Click to edit Master text styles</a:t>
            </a:r>
          </a:p>
          <a:p>
            <a:pPr lvl="1"/>
            <a:r>
              <a:rPr lang="en-US" smtClean="0"/>
              <a:t>Second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Center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solidFill>
                  <a:schemeClr val="bg1"/>
                </a:solidFill>
              </a:defRPr>
            </a:lvl1pPr>
            <a:lvl2pPr algn="ctr">
              <a:spcAft>
                <a:spcPts val="600"/>
              </a:spcAft>
              <a:defRPr sz="1600" b="0">
                <a:solidFill>
                  <a:schemeClr val="bg1"/>
                </a:solidFill>
              </a:defRPr>
            </a:lvl2pPr>
          </a:lstStyle>
          <a:p>
            <a:pPr lvl="0"/>
            <a:r>
              <a:rPr lang="en-US" dirty="0" smtClean="0"/>
              <a:t>Click to edit Master text styles</a:t>
            </a:r>
          </a:p>
          <a:p>
            <a:pPr lvl="1"/>
            <a:r>
              <a:rPr lang="en-US" dirty="0" smtClean="0"/>
              <a:t>Second level</a:t>
            </a:r>
          </a:p>
        </p:txBody>
      </p:sp>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 LOGO">
    <p:spTree>
      <p:nvGrpSpPr>
        <p:cNvPr id="1" name=""/>
        <p:cNvGrpSpPr/>
        <p:nvPr/>
      </p:nvGrpSpPr>
      <p:grpSpPr>
        <a:xfrm>
          <a:off x="0" y="0"/>
          <a:ext cx="0" cy="0"/>
          <a:chOff x="0" y="0"/>
          <a:chExt cx="0" cy="0"/>
        </a:xfrm>
      </p:grpSpPr>
      <p:pic>
        <p:nvPicPr>
          <p:cNvPr id="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8229600" cy="523220"/>
          </a:xfrm>
          <a:prstGeom prst="rect">
            <a:avLst/>
          </a:prstGeom>
        </p:spPr>
        <p:txBody>
          <a:bodyPr vert="horz" lIns="274320" tIns="45720" rIns="274320" bIns="45720" rtlCol="0" anchor="ctr">
            <a:spAutoFit/>
          </a:bodyPr>
          <a:lstStyle/>
          <a:p>
            <a:r>
              <a:rPr lang="en-US" smtClean="0"/>
              <a:t>Click to edit Master title style</a:t>
            </a:r>
            <a:endParaRPr lang="en-US" dirty="0"/>
          </a:p>
        </p:txBody>
      </p:sp>
      <p:sp>
        <p:nvSpPr>
          <p:cNvPr id="3" name="Text Placeholder 2"/>
          <p:cNvSpPr>
            <a:spLocks noGrp="1"/>
          </p:cNvSpPr>
          <p:nvPr>
            <p:ph type="body" idx="1"/>
          </p:nvPr>
        </p:nvSpPr>
        <p:spPr>
          <a:xfrm>
            <a:off x="0" y="994172"/>
            <a:ext cx="8229600" cy="3394472"/>
          </a:xfrm>
          <a:prstGeom prst="rect">
            <a:avLst/>
          </a:prstGeom>
        </p:spPr>
        <p:txBody>
          <a:bodyPr vert="horz" lIns="274320" tIns="45720" rIns="27432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763" y="5289885"/>
            <a:ext cx="2133600" cy="430887"/>
          </a:xfrm>
          <a:prstGeom prst="rect">
            <a:avLst/>
          </a:prstGeom>
        </p:spPr>
        <p:txBody>
          <a:bodyPr vert="horz" lIns="274320" tIns="91440" rIns="274320" bIns="182880" rtlCol="0" anchor="b" anchorCtr="0">
            <a:spAutoFit/>
          </a:bodyPr>
          <a:lstStyle>
            <a:lvl1pPr algn="r">
              <a:defRPr sz="1000">
                <a:solidFill>
                  <a:srgbClr val="FFAD1A"/>
                </a:solidFill>
                <a:latin typeface="Arial"/>
                <a:cs typeface="Arial"/>
              </a:defRPr>
            </a:lvl1pPr>
          </a:lstStyle>
          <a:p>
            <a:endParaRPr lang="en-US" dirty="0"/>
          </a:p>
        </p:txBody>
      </p:sp>
      <p:sp>
        <p:nvSpPr>
          <p:cNvPr id="5" name="Footer Placeholder 4"/>
          <p:cNvSpPr>
            <a:spLocks noGrp="1"/>
          </p:cNvSpPr>
          <p:nvPr>
            <p:ph type="ftr" sz="quarter" idx="3"/>
          </p:nvPr>
        </p:nvSpPr>
        <p:spPr>
          <a:xfrm>
            <a:off x="682625" y="4712613"/>
            <a:ext cx="6332537" cy="430887"/>
          </a:xfrm>
          <a:prstGeom prst="rect">
            <a:avLst/>
          </a:prstGeom>
        </p:spPr>
        <p:txBody>
          <a:bodyPr vert="horz" wrap="square" lIns="274320" tIns="91440" rIns="274320" bIns="182880" rtlCol="0" anchor="b" anchorCtr="0">
            <a:spAutoFit/>
          </a:bodyPr>
          <a:lstStyle>
            <a:lvl1pPr algn="l">
              <a:defRPr sz="1000">
                <a:solidFill>
                  <a:srgbClr val="BFBFBF"/>
                </a:solidFill>
                <a:latin typeface="Arial"/>
                <a:cs typeface="Arial"/>
              </a:defRPr>
            </a:lvl1pPr>
          </a:lstStyle>
          <a:p>
            <a:r>
              <a:rPr lang="en-US" smtClean="0"/>
              <a:t>The shortest path to better software</a:t>
            </a:r>
            <a:endParaRPr lang="en-US" dirty="0"/>
          </a:p>
        </p:txBody>
      </p:sp>
      <p:sp>
        <p:nvSpPr>
          <p:cNvPr id="6" name="Slide Number Placeholder 5"/>
          <p:cNvSpPr>
            <a:spLocks noGrp="1"/>
          </p:cNvSpPr>
          <p:nvPr>
            <p:ph type="sldNum" sz="quarter" idx="4"/>
          </p:nvPr>
        </p:nvSpPr>
        <p:spPr>
          <a:xfrm>
            <a:off x="0" y="4712613"/>
            <a:ext cx="682625" cy="430887"/>
          </a:xfrm>
          <a:prstGeom prst="rect">
            <a:avLst/>
          </a:prstGeom>
        </p:spPr>
        <p:txBody>
          <a:bodyPr vert="horz" wrap="square" lIns="91440" tIns="91440" rIns="91440" bIns="182880" rtlCol="0" anchor="b" anchorCtr="0">
            <a:spAutoFit/>
          </a:bodyPr>
          <a:lstStyle>
            <a:lvl1pPr algn="ctr">
              <a:defRPr sz="1000">
                <a:solidFill>
                  <a:srgbClr val="FFAD1A"/>
                </a:solidFill>
                <a:latin typeface="Arial"/>
                <a:cs typeface="Arial"/>
              </a:defRPr>
            </a:lvl1pPr>
          </a:lstStyle>
          <a:p>
            <a:fld id="{19F1CE1B-BE30-3E41-B1A9-AC82325D02A8}" type="slidenum">
              <a:rPr lang="en-US" smtClean="0"/>
              <a:pPr/>
              <a:t>‹#›</a:t>
            </a:fld>
            <a:endParaRPr lang="en-US"/>
          </a:p>
        </p:txBody>
      </p:sp>
    </p:spTree>
    <p:extLst>
      <p:ext uri="{BB962C8B-B14F-4D97-AF65-F5344CB8AC3E}">
        <p14:creationId xmlns:p14="http://schemas.microsoft.com/office/powerpoint/2010/main" val="3233967654"/>
      </p:ext>
    </p:extLst>
  </p:cSld>
  <p:clrMap bg1="lt1" tx1="dk1" bg2="lt2" tx2="dk2" accent1="accent1" accent2="accent2" accent3="accent3" accent4="accent4" accent5="accent5" accent6="accent6" hlink="hlink" folHlink="folHlink"/>
  <p:sldLayoutIdLst>
    <p:sldLayoutId id="2147483664" r:id="rId1"/>
    <p:sldLayoutId id="2147483864" r:id="rId2"/>
    <p:sldLayoutId id="2147483662" r:id="rId3"/>
    <p:sldLayoutId id="2147483660" r:id="rId4"/>
    <p:sldLayoutId id="2147483826" r:id="rId5"/>
    <p:sldLayoutId id="2147483863" r:id="rId6"/>
    <p:sldLayoutId id="2147483827" r:id="rId7"/>
    <p:sldLayoutId id="2147483828" r:id="rId8"/>
    <p:sldLayoutId id="2147483824" r:id="rId9"/>
    <p:sldLayoutId id="2147483825" r:id="rId10"/>
    <p:sldLayoutId id="2147483848" r:id="rId11"/>
    <p:sldLayoutId id="2147483850" r:id="rId12"/>
    <p:sldLayoutId id="2147483841" r:id="rId13"/>
    <p:sldLayoutId id="2147483829" r:id="rId14"/>
    <p:sldLayoutId id="2147483865" r:id="rId15"/>
    <p:sldLayoutId id="2147483830" r:id="rId16"/>
    <p:sldLayoutId id="2147483866" r:id="rId17"/>
    <p:sldLayoutId id="2147483846" r:id="rId18"/>
    <p:sldLayoutId id="2147483847" r:id="rId19"/>
    <p:sldLayoutId id="2147483844" r:id="rId20"/>
    <p:sldLayoutId id="2147483845" r:id="rId21"/>
    <p:sldLayoutId id="2147483832" r:id="rId22"/>
    <p:sldLayoutId id="2147483867" r:id="rId23"/>
    <p:sldLayoutId id="2147483868" r:id="rId24"/>
    <p:sldLayoutId id="2147483837" r:id="rId25"/>
    <p:sldLayoutId id="2147483851" r:id="rId26"/>
    <p:sldLayoutId id="2147483869" r:id="rId27"/>
    <p:sldLayoutId id="2147483833" r:id="rId28"/>
    <p:sldLayoutId id="2147483862" r:id="rId29"/>
    <p:sldLayoutId id="2147483835" r:id="rId30"/>
    <p:sldLayoutId id="2147483861" r:id="rId31"/>
    <p:sldLayoutId id="2147483853" r:id="rId32"/>
    <p:sldLayoutId id="2147483840" r:id="rId33"/>
    <p:sldLayoutId id="2147483842" r:id="rId34"/>
    <p:sldLayoutId id="2147483843" r:id="rId35"/>
    <p:sldLayoutId id="2147483684" r:id="rId36"/>
    <p:sldLayoutId id="2147483689" r:id="rId37"/>
  </p:sldLayoutIdLst>
  <p:timing>
    <p:tnLst>
      <p:par>
        <p:cTn id="1" dur="indefinite" restart="never" nodeType="tmRoot"/>
      </p:par>
    </p:tnLst>
  </p:timing>
  <p:hf sldNum="0" hdr="0" ftr="0" dt="0"/>
  <p:txStyles>
    <p:titleStyle>
      <a:lvl1pPr algn="l" defTabSz="457200" rtl="0" eaLnBrk="1" latinLnBrk="0" hangingPunct="1">
        <a:spcBef>
          <a:spcPct val="0"/>
        </a:spcBef>
        <a:buNone/>
        <a:defRPr sz="2800" b="1" kern="800" spc="-40">
          <a:solidFill>
            <a:schemeClr val="tx1"/>
          </a:solidFill>
          <a:latin typeface="Arial"/>
          <a:ea typeface="+mj-ea"/>
          <a:cs typeface="Arial"/>
        </a:defRPr>
      </a:lvl1pPr>
    </p:titleStyle>
    <p:bodyStyle>
      <a:lvl1pPr marL="0" indent="0" algn="l" defTabSz="457200" rtl="0" eaLnBrk="1" latinLnBrk="0" hangingPunct="1">
        <a:lnSpc>
          <a:spcPct val="120000"/>
        </a:lnSpc>
        <a:spcBef>
          <a:spcPts val="0"/>
        </a:spcBef>
        <a:spcAft>
          <a:spcPts val="600"/>
        </a:spcAft>
        <a:buFont typeface="Arial"/>
        <a:buNone/>
        <a:defRPr sz="1600" b="1" kern="1200" spc="0">
          <a:solidFill>
            <a:schemeClr val="tx1"/>
          </a:solidFill>
          <a:latin typeface="Arial"/>
          <a:ea typeface="+mn-ea"/>
          <a:cs typeface="Arial"/>
        </a:defRPr>
      </a:lvl1pPr>
      <a:lvl2pPr marL="0" indent="0" algn="l" defTabSz="457200" rtl="0" eaLnBrk="1" latinLnBrk="0" hangingPunct="1">
        <a:lnSpc>
          <a:spcPct val="120000"/>
        </a:lnSpc>
        <a:spcBef>
          <a:spcPts val="0"/>
        </a:spcBef>
        <a:spcAft>
          <a:spcPts val="600"/>
        </a:spcAft>
        <a:buFont typeface="Arial"/>
        <a:buNone/>
        <a:defRPr sz="1600" kern="1200">
          <a:solidFill>
            <a:schemeClr val="tx1"/>
          </a:solidFill>
          <a:latin typeface="Arial"/>
          <a:ea typeface="+mn-ea"/>
          <a:cs typeface="Arial"/>
        </a:defRPr>
      </a:lvl2pPr>
      <a:lvl3pPr marL="27432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3pPr>
      <a:lvl4pPr marL="54864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4pPr>
      <a:lvl5pPr marL="822960" indent="-274320" algn="l" defTabSz="457200" rtl="0" eaLnBrk="1" latinLnBrk="0" hangingPunct="1">
        <a:lnSpc>
          <a:spcPct val="120000"/>
        </a:lnSpc>
        <a:spcBef>
          <a:spcPts val="0"/>
        </a:spcBef>
        <a:spcAft>
          <a:spcPts val="600"/>
        </a:spcAft>
        <a:buFont typeface="Lucida Grande"/>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image" Target="../media/image11.png"/><Relationship Id="rId1" Type="http://schemas.microsoft.com/office/2007/relationships/media" Target="../media/media1.mp4"/><Relationship Id="rId2" Type="http://schemas.openxmlformats.org/officeDocument/2006/relationships/video" Target="../media/media1.mp4"/></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47689"/>
            <a:ext cx="9144000" cy="941796"/>
          </a:xfrm>
        </p:spPr>
        <p:txBody>
          <a:bodyPr/>
          <a:lstStyle/>
          <a:p>
            <a:r>
              <a:rPr lang="en-US" dirty="0"/>
              <a:t>Windows Configuration Management with Puppet</a:t>
            </a:r>
          </a:p>
        </p:txBody>
      </p:sp>
      <p:sp>
        <p:nvSpPr>
          <p:cNvPr id="3" name="Subtitle 2"/>
          <p:cNvSpPr>
            <a:spLocks noGrp="1"/>
          </p:cNvSpPr>
          <p:nvPr>
            <p:ph type="subTitle" idx="1"/>
          </p:nvPr>
        </p:nvSpPr>
        <p:spPr/>
        <p:txBody>
          <a:bodyPr/>
          <a:lstStyle/>
          <a:p>
            <a:r>
              <a:rPr lang="en-US" dirty="0" smtClean="0"/>
              <a:t>Why let the Linux admins have all the fun?</a:t>
            </a:r>
            <a:endParaRPr lang="en-US" dirty="0"/>
          </a:p>
        </p:txBody>
      </p:sp>
    </p:spTree>
    <p:extLst>
      <p:ext uri="{BB962C8B-B14F-4D97-AF65-F5344CB8AC3E}">
        <p14:creationId xmlns:p14="http://schemas.microsoft.com/office/powerpoint/2010/main" val="21075746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Puppet, DSC, &amp; Hyper-V</a:t>
            </a:r>
          </a:p>
        </p:txBody>
      </p:sp>
      <p:sp>
        <p:nvSpPr>
          <p:cNvPr id="8" name="Text Placeholder 7"/>
          <p:cNvSpPr>
            <a:spLocks noGrp="1"/>
          </p:cNvSpPr>
          <p:nvPr>
            <p:ph type="body" sz="quarter" idx="13"/>
          </p:nvPr>
        </p:nvSpPr>
        <p:spPr/>
        <p:txBody>
          <a:bodyPr/>
          <a:lstStyle/>
          <a:p>
            <a:r>
              <a:rPr lang="en-US" dirty="0"/>
              <a:t>Typical network: </a:t>
            </a:r>
            <a:r>
              <a:rPr lang="en-US" dirty="0" smtClean="0"/>
              <a:t>VM </a:t>
            </a:r>
            <a:r>
              <a:rPr lang="en-US" dirty="0" smtClean="0">
                <a:sym typeface="Wingdings"/>
              </a:rPr>
              <a:t> vi</a:t>
            </a:r>
            <a:r>
              <a:rPr lang="en-US" dirty="0" smtClean="0"/>
              <a:t>rtual switch </a:t>
            </a:r>
            <a:r>
              <a:rPr lang="en-US" dirty="0" smtClean="0">
                <a:sym typeface="Wingdings"/>
              </a:rPr>
              <a:t> </a:t>
            </a:r>
            <a:r>
              <a:rPr lang="en-US" dirty="0">
                <a:sym typeface="Wingdings"/>
              </a:rPr>
              <a:t>p</a:t>
            </a:r>
            <a:r>
              <a:rPr lang="en-US" dirty="0" smtClean="0"/>
              <a:t>hysical switch(s)</a:t>
            </a:r>
          </a:p>
          <a:p>
            <a:pPr marL="285750" indent="-285750">
              <a:buFont typeface="Arial" charset="0"/>
              <a:buChar char="•"/>
            </a:pPr>
            <a:r>
              <a:rPr lang="en-US" dirty="0" smtClean="0"/>
              <a:t>VM: DSC’s </a:t>
            </a:r>
            <a:r>
              <a:rPr lang="en-US" dirty="0" err="1" smtClean="0"/>
              <a:t>xVMNetworkAdapter</a:t>
            </a:r>
            <a:endParaRPr lang="en-US" dirty="0" smtClean="0"/>
          </a:p>
          <a:p>
            <a:pPr marL="285750" indent="-285750">
              <a:buFont typeface="Arial" charset="0"/>
              <a:buChar char="•"/>
            </a:pPr>
            <a:r>
              <a:rPr lang="en-US" dirty="0"/>
              <a:t>v</a:t>
            </a:r>
            <a:r>
              <a:rPr lang="en-US" dirty="0" smtClean="0"/>
              <a:t>irtual </a:t>
            </a:r>
            <a:r>
              <a:rPr lang="en-US" dirty="0"/>
              <a:t>s</a:t>
            </a:r>
            <a:r>
              <a:rPr lang="en-US" dirty="0" smtClean="0"/>
              <a:t>witch: DSC’s </a:t>
            </a:r>
            <a:r>
              <a:rPr lang="en-US" dirty="0" err="1" smtClean="0"/>
              <a:t>xVMSwitch</a:t>
            </a:r>
            <a:endParaRPr lang="en-US" dirty="0" smtClean="0"/>
          </a:p>
          <a:p>
            <a:pPr marL="285750" indent="-285750">
              <a:buFont typeface="Arial" charset="0"/>
              <a:buChar char="•"/>
            </a:pPr>
            <a:r>
              <a:rPr lang="en-US" dirty="0"/>
              <a:t>p</a:t>
            </a:r>
            <a:r>
              <a:rPr lang="en-US" dirty="0" smtClean="0"/>
              <a:t>hysical switch(s): Puppet modules for Arista, Cisco, Cumulus, Juniper</a:t>
            </a:r>
          </a:p>
        </p:txBody>
      </p:sp>
      <p:sp>
        <p:nvSpPr>
          <p:cNvPr id="4" name="Subtitle 3"/>
          <p:cNvSpPr>
            <a:spLocks noGrp="1"/>
          </p:cNvSpPr>
          <p:nvPr>
            <p:ph type="subTitle" idx="1"/>
          </p:nvPr>
        </p:nvSpPr>
        <p:spPr/>
        <p:txBody>
          <a:bodyPr/>
          <a:lstStyle/>
          <a:p>
            <a:r>
              <a:rPr lang="en-US" dirty="0" smtClean="0"/>
              <a:t>End-to-end network management</a:t>
            </a:r>
            <a:endParaRPr lang="en-US" dirty="0"/>
          </a:p>
        </p:txBody>
      </p:sp>
    </p:spTree>
    <p:extLst>
      <p:ext uri="{BB962C8B-B14F-4D97-AF65-F5344CB8AC3E}">
        <p14:creationId xmlns:p14="http://schemas.microsoft.com/office/powerpoint/2010/main" val="524813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Layering Puppet Enterprise on top of DSC</a:t>
            </a:r>
          </a:p>
        </p:txBody>
      </p:sp>
      <p:sp>
        <p:nvSpPr>
          <p:cNvPr id="3" name="Text Placeholder 2"/>
          <p:cNvSpPr>
            <a:spLocks noGrp="1"/>
          </p:cNvSpPr>
          <p:nvPr>
            <p:ph type="body" sz="quarter" idx="13"/>
          </p:nvPr>
        </p:nvSpPr>
        <p:spPr/>
        <p:txBody>
          <a:bodyPr/>
          <a:lstStyle/>
          <a:p>
            <a:r>
              <a:rPr lang="en-US" dirty="0" smtClean="0"/>
              <a:t>Gain rich </a:t>
            </a:r>
            <a:r>
              <a:rPr lang="en-US" dirty="0"/>
              <a:t>management capabilities including: </a:t>
            </a:r>
          </a:p>
          <a:p>
            <a:pPr marL="285750" indent="-285750">
              <a:buFont typeface="Arial" charset="0"/>
              <a:buChar char="•"/>
            </a:pPr>
            <a:r>
              <a:rPr lang="en-US" dirty="0"/>
              <a:t>Node classification</a:t>
            </a:r>
          </a:p>
          <a:p>
            <a:pPr marL="285750" indent="-285750">
              <a:buFont typeface="Arial" charset="0"/>
              <a:buChar char="•"/>
            </a:pPr>
            <a:r>
              <a:rPr lang="en-US" dirty="0"/>
              <a:t>Status of </a:t>
            </a:r>
            <a:r>
              <a:rPr lang="en-US" dirty="0" smtClean="0"/>
              <a:t>nodes across your infrastructure</a:t>
            </a:r>
            <a:endParaRPr lang="en-US" dirty="0"/>
          </a:p>
          <a:p>
            <a:pPr marL="285750" indent="-285750">
              <a:buFont typeface="Arial" charset="0"/>
              <a:buChar char="•"/>
            </a:pPr>
            <a:r>
              <a:rPr lang="en-US" dirty="0" smtClean="0"/>
              <a:t>Global </a:t>
            </a:r>
            <a:r>
              <a:rPr lang="en-US" dirty="0"/>
              <a:t>access </a:t>
            </a:r>
            <a:r>
              <a:rPr lang="en-US" dirty="0" smtClean="0"/>
              <a:t>control</a:t>
            </a:r>
          </a:p>
          <a:p>
            <a:pPr marL="571500" lvl="1">
              <a:buFont typeface="Arial" charset="0"/>
              <a:buChar char="•"/>
            </a:pPr>
            <a:r>
              <a:rPr lang="en-US" dirty="0" smtClean="0"/>
              <a:t>Authentication can be via AD credentials</a:t>
            </a:r>
            <a:endParaRPr lang="en-US" dirty="0"/>
          </a:p>
          <a:p>
            <a:pPr marL="285750" indent="-285750">
              <a:buFont typeface="Arial" charset="0"/>
              <a:buChar char="•"/>
            </a:pPr>
            <a:r>
              <a:rPr lang="en-US" dirty="0"/>
              <a:t>Tracking and reporting change</a:t>
            </a:r>
          </a:p>
          <a:p>
            <a:pPr marL="571500" lvl="1">
              <a:buFont typeface="Arial" charset="0"/>
              <a:buChar char="•"/>
            </a:pPr>
            <a:r>
              <a:rPr lang="en-US" dirty="0"/>
              <a:t>This simplifies compliance auditing </a:t>
            </a:r>
          </a:p>
        </p:txBody>
      </p:sp>
    </p:spTree>
    <p:extLst>
      <p:ext uri="{BB962C8B-B14F-4D97-AF65-F5344CB8AC3E}">
        <p14:creationId xmlns:p14="http://schemas.microsoft.com/office/powerpoint/2010/main" val="558616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Facts</a:t>
            </a:r>
            <a:endParaRPr lang="en-US" dirty="0"/>
          </a:p>
        </p:txBody>
      </p:sp>
      <p:sp>
        <p:nvSpPr>
          <p:cNvPr id="3" name="Text Placeholder 2"/>
          <p:cNvSpPr>
            <a:spLocks noGrp="1"/>
          </p:cNvSpPr>
          <p:nvPr>
            <p:ph type="body" sz="quarter" idx="13"/>
          </p:nvPr>
        </p:nvSpPr>
        <p:spPr/>
        <p:txBody>
          <a:bodyPr>
            <a:noAutofit/>
          </a:bodyPr>
          <a:lstStyle/>
          <a:p>
            <a:pPr marL="285750" lvl="0" indent="-285750" defTabSz="914400">
              <a:spcBef>
                <a:spcPts val="0"/>
              </a:spcBef>
              <a:spcAft>
                <a:spcPts val="0"/>
              </a:spcAft>
              <a:buFont typeface="Arial" charset="0"/>
              <a:buChar char="•"/>
            </a:pPr>
            <a:r>
              <a:rPr lang="en-US" dirty="0"/>
              <a:t>Facts are pieces of info about each system puppet runs on such as </a:t>
            </a:r>
            <a:endParaRPr lang="en-US" dirty="0" smtClean="0"/>
          </a:p>
          <a:p>
            <a:pPr marL="571500" lvl="1" defTabSz="914400">
              <a:spcAft>
                <a:spcPts val="0"/>
              </a:spcAft>
              <a:buFont typeface="Arial" charset="0"/>
              <a:buChar char="•"/>
            </a:pPr>
            <a:r>
              <a:rPr lang="en-US" dirty="0" smtClean="0"/>
              <a:t>IP address</a:t>
            </a:r>
          </a:p>
          <a:p>
            <a:pPr marL="571500" lvl="1" defTabSz="914400">
              <a:spcAft>
                <a:spcPts val="0"/>
              </a:spcAft>
              <a:buFont typeface="Arial" charset="0"/>
              <a:buChar char="•"/>
            </a:pPr>
            <a:r>
              <a:rPr lang="en-US" dirty="0" smtClean="0"/>
              <a:t>MAC address</a:t>
            </a:r>
          </a:p>
          <a:p>
            <a:pPr marL="571500" lvl="1" defTabSz="914400">
              <a:spcAft>
                <a:spcPts val="0"/>
              </a:spcAft>
              <a:buFont typeface="Arial" charset="0"/>
              <a:buChar char="•"/>
            </a:pPr>
            <a:r>
              <a:rPr lang="en-US" dirty="0" smtClean="0"/>
              <a:t>host name</a:t>
            </a:r>
          </a:p>
          <a:p>
            <a:pPr marL="571500" lvl="1" defTabSz="914400">
              <a:spcAft>
                <a:spcPts val="0"/>
              </a:spcAft>
              <a:buFont typeface="Arial" charset="0"/>
              <a:buChar char="•"/>
            </a:pPr>
            <a:r>
              <a:rPr lang="en-US" dirty="0" smtClean="0"/>
              <a:t>OS</a:t>
            </a:r>
            <a:endParaRPr lang="en-US" dirty="0"/>
          </a:p>
          <a:p>
            <a:pPr marL="285750" lvl="0" indent="-285750" defTabSz="914400">
              <a:spcBef>
                <a:spcPts val="0"/>
              </a:spcBef>
              <a:spcAft>
                <a:spcPts val="0"/>
              </a:spcAft>
              <a:buFont typeface="Arial" charset="0"/>
              <a:buChar char="•"/>
            </a:pPr>
            <a:r>
              <a:rPr lang="en-US" dirty="0" smtClean="0"/>
              <a:t>Facts </a:t>
            </a:r>
            <a:r>
              <a:rPr lang="en-US" dirty="0"/>
              <a:t>can be used as variables in </a:t>
            </a:r>
            <a:r>
              <a:rPr lang="en-US" dirty="0" smtClean="0"/>
              <a:t>Puppet manifests</a:t>
            </a:r>
          </a:p>
          <a:p>
            <a:pPr marL="285750" lvl="0" indent="-285750" defTabSz="914400">
              <a:spcBef>
                <a:spcPts val="0"/>
              </a:spcBef>
              <a:spcAft>
                <a:spcPts val="0"/>
              </a:spcAft>
              <a:buFont typeface="Arial" charset="0"/>
              <a:buChar char="•"/>
            </a:pPr>
            <a:r>
              <a:rPr lang="en-US" dirty="0" smtClean="0"/>
              <a:t>Custom facts can integrate with external systems</a:t>
            </a:r>
            <a:endParaRPr lang="en-US" dirty="0"/>
          </a:p>
        </p:txBody>
      </p:sp>
    </p:spTree>
    <p:extLst>
      <p:ext uri="{BB962C8B-B14F-4D97-AF65-F5344CB8AC3E}">
        <p14:creationId xmlns:p14="http://schemas.microsoft.com/office/powerpoint/2010/main" val="9607169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WMI</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smtClean="0"/>
              <a:t>Integrate </a:t>
            </a:r>
            <a:r>
              <a:rPr lang="en-US" dirty="0"/>
              <a:t>with existing SCCM</a:t>
            </a:r>
          </a:p>
          <a:p>
            <a:pPr marL="571500" lvl="1">
              <a:buFont typeface="Arial" charset="0"/>
              <a:buChar char="•"/>
            </a:pPr>
            <a:r>
              <a:rPr lang="en-US" dirty="0"/>
              <a:t>Query client </a:t>
            </a:r>
            <a:r>
              <a:rPr lang="en-US" dirty="0" smtClean="0"/>
              <a:t>configuration </a:t>
            </a:r>
            <a:r>
              <a:rPr lang="en-US" dirty="0"/>
              <a:t>such as </a:t>
            </a:r>
            <a:r>
              <a:rPr lang="en-US" dirty="0" smtClean="0"/>
              <a:t>location</a:t>
            </a:r>
            <a:endParaRPr lang="en-US" dirty="0"/>
          </a:p>
          <a:p>
            <a:pPr marL="285750" indent="-285750">
              <a:buFont typeface="Arial" charset="0"/>
              <a:buChar char="•"/>
            </a:pPr>
            <a:r>
              <a:rPr lang="en-US" dirty="0" smtClean="0"/>
              <a:t>Starting </a:t>
            </a:r>
            <a:r>
              <a:rPr lang="en-US" dirty="0"/>
              <a:t>out with Puppet custom facts</a:t>
            </a:r>
          </a:p>
          <a:p>
            <a:pPr marL="571500" lvl="1">
              <a:buFont typeface="Arial" charset="0"/>
              <a:buChar char="•"/>
            </a:pPr>
            <a:r>
              <a:rPr lang="en-US" dirty="0" smtClean="0"/>
              <a:t>https</a:t>
            </a:r>
            <a:r>
              <a:rPr lang="en-US" dirty="0"/>
              <a:t>://</a:t>
            </a:r>
            <a:r>
              <a:rPr lang="en-US" dirty="0" err="1"/>
              <a:t>glennsarti.github.io</a:t>
            </a:r>
            <a:r>
              <a:rPr lang="en-US" dirty="0"/>
              <a:t>/blog/puppet-ruby-facts</a:t>
            </a:r>
            <a:r>
              <a:rPr lang="en-US" dirty="0" smtClean="0"/>
              <a:t>/</a:t>
            </a:r>
            <a:endParaRPr lang="en-US" dirty="0"/>
          </a:p>
          <a:p>
            <a:pPr marL="285750" indent="-285750">
              <a:buFont typeface="Arial" charset="0"/>
              <a:buChar char="•"/>
            </a:pPr>
            <a:r>
              <a:rPr lang="en-US" dirty="0" smtClean="0"/>
              <a:t>Module</a:t>
            </a:r>
            <a:r>
              <a:rPr lang="en-US" dirty="0"/>
              <a:t>: </a:t>
            </a:r>
            <a:r>
              <a:rPr lang="en-US" dirty="0" err="1"/>
              <a:t>thoward</a:t>
            </a:r>
            <a:r>
              <a:rPr lang="en-US" dirty="0"/>
              <a:t>/</a:t>
            </a:r>
            <a:r>
              <a:rPr lang="en-US" dirty="0" err="1"/>
              <a:t>sccm_application</a:t>
            </a:r>
            <a:endParaRPr lang="en-US" dirty="0"/>
          </a:p>
          <a:p>
            <a:pPr marL="571500" lvl="1">
              <a:buFont typeface="Arial" charset="0"/>
              <a:buChar char="•"/>
            </a:pPr>
            <a:r>
              <a:rPr lang="en-US" dirty="0"/>
              <a:t>Installs or uninstalls packages advertised by </a:t>
            </a:r>
            <a:r>
              <a:rPr lang="en-US" dirty="0" smtClean="0"/>
              <a:t>SCCM</a:t>
            </a:r>
            <a:endParaRPr lang="en-US" dirty="0"/>
          </a:p>
        </p:txBody>
      </p:sp>
    </p:spTree>
    <p:extLst>
      <p:ext uri="{BB962C8B-B14F-4D97-AF65-F5344CB8AC3E}">
        <p14:creationId xmlns:p14="http://schemas.microsoft.com/office/powerpoint/2010/main" val="2079362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Chocolatey</a:t>
            </a:r>
            <a:endParaRPr lang="en-US" dirty="0"/>
          </a:p>
        </p:txBody>
      </p:sp>
      <p:sp>
        <p:nvSpPr>
          <p:cNvPr id="3" name="Subtitle 2"/>
          <p:cNvSpPr>
            <a:spLocks noGrp="1"/>
          </p:cNvSpPr>
          <p:nvPr>
            <p:ph type="subTitle" idx="1"/>
          </p:nvPr>
        </p:nvSpPr>
        <p:spPr/>
        <p:txBody>
          <a:bodyPr/>
          <a:lstStyle/>
          <a:p>
            <a:r>
              <a:rPr lang="en-US" dirty="0"/>
              <a:t>aka apt-get / yum for Windows</a:t>
            </a:r>
          </a:p>
        </p:txBody>
      </p:sp>
    </p:spTree>
    <p:extLst>
      <p:ext uri="{BB962C8B-B14F-4D97-AF65-F5344CB8AC3E}">
        <p14:creationId xmlns:p14="http://schemas.microsoft.com/office/powerpoint/2010/main" val="16677634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Package management for Windows</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What is Chocolatey</a:t>
            </a:r>
            <a:r>
              <a:rPr lang="en-US" dirty="0" smtClean="0"/>
              <a:t>?</a:t>
            </a:r>
          </a:p>
          <a:p>
            <a:pPr marL="571500" lvl="1">
              <a:buFont typeface="Arial" charset="0"/>
              <a:buChar char="•"/>
            </a:pPr>
            <a:r>
              <a:rPr lang="en-US" dirty="0" smtClean="0"/>
              <a:t>Builds on </a:t>
            </a:r>
            <a:r>
              <a:rPr lang="en-US" dirty="0" err="1" smtClean="0"/>
              <a:t>NuGet</a:t>
            </a:r>
            <a:endParaRPr lang="en-US" dirty="0" smtClean="0"/>
          </a:p>
          <a:p>
            <a:pPr marL="571500" lvl="1">
              <a:buFont typeface="Arial" charset="0"/>
              <a:buChar char="•"/>
            </a:pPr>
            <a:r>
              <a:rPr lang="en-US" dirty="0" smtClean="0"/>
              <a:t>Provider for </a:t>
            </a:r>
            <a:r>
              <a:rPr lang="en-US" dirty="0" err="1" smtClean="0"/>
              <a:t>PackageManagement</a:t>
            </a:r>
            <a:r>
              <a:rPr lang="en-US" dirty="0" smtClean="0"/>
              <a:t> (aka </a:t>
            </a:r>
            <a:r>
              <a:rPr lang="en-US" dirty="0" err="1" smtClean="0"/>
              <a:t>OneGet</a:t>
            </a:r>
            <a:r>
              <a:rPr lang="en-US" dirty="0" smtClean="0"/>
              <a:t>) in WMF 5</a:t>
            </a:r>
            <a:endParaRPr lang="en-US" dirty="0"/>
          </a:p>
          <a:p>
            <a:pPr marL="285750" indent="-285750">
              <a:buFont typeface="Arial" charset="0"/>
              <a:buChar char="•"/>
            </a:pPr>
            <a:r>
              <a:rPr lang="en-US" dirty="0"/>
              <a:t>Public repo: </a:t>
            </a:r>
            <a:r>
              <a:rPr lang="en-US" dirty="0" err="1"/>
              <a:t>chocolatey.org</a:t>
            </a:r>
            <a:endParaRPr lang="en-US" dirty="0"/>
          </a:p>
          <a:p>
            <a:pPr marL="285750" indent="-285750">
              <a:buFont typeface="Arial" charset="0"/>
              <a:buChar char="•"/>
            </a:pPr>
            <a:r>
              <a:rPr lang="en-US" dirty="0"/>
              <a:t>Private repo: Chocolatey Server</a:t>
            </a:r>
          </a:p>
          <a:p>
            <a:pPr marL="571500" lvl="1">
              <a:buFont typeface="Arial" charset="0"/>
              <a:buChar char="•"/>
            </a:pPr>
            <a:r>
              <a:rPr lang="en-US" dirty="0" smtClean="0"/>
              <a:t>Great for internal software packages</a:t>
            </a:r>
          </a:p>
          <a:p>
            <a:pPr marL="571500" lvl="1">
              <a:buFont typeface="Arial" charset="0"/>
              <a:buChar char="•"/>
            </a:pPr>
            <a:r>
              <a:rPr lang="en-US" dirty="0" smtClean="0"/>
              <a:t>Module</a:t>
            </a:r>
            <a:r>
              <a:rPr lang="en-US" dirty="0"/>
              <a:t>: </a:t>
            </a:r>
            <a:r>
              <a:rPr lang="en-US" dirty="0" smtClean="0"/>
              <a:t>chocolatey/</a:t>
            </a:r>
            <a:r>
              <a:rPr lang="en-US" dirty="0" err="1" smtClean="0"/>
              <a:t>chocolatey_server</a:t>
            </a:r>
            <a:endParaRPr lang="en-US" dirty="0"/>
          </a:p>
        </p:txBody>
      </p:sp>
    </p:spTree>
    <p:extLst>
      <p:ext uri="{BB962C8B-B14F-4D97-AF65-F5344CB8AC3E}">
        <p14:creationId xmlns:p14="http://schemas.microsoft.com/office/powerpoint/2010/main" val="21122150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Common use cases for Chocolatey</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FOSS Puppet agent</a:t>
            </a:r>
          </a:p>
          <a:p>
            <a:pPr marL="285750" indent="-285750">
              <a:buFont typeface="Arial" charset="0"/>
              <a:buChar char="•"/>
            </a:pPr>
            <a:r>
              <a:rPr lang="en-US" dirty="0"/>
              <a:t>Monitoring &amp; Backup agents</a:t>
            </a:r>
          </a:p>
          <a:p>
            <a:pPr marL="285750" indent="-285750">
              <a:buFont typeface="Arial" charset="0"/>
              <a:buChar char="•"/>
            </a:pPr>
            <a:r>
              <a:rPr lang="en-US" dirty="0"/>
              <a:t>Log shipping</a:t>
            </a:r>
          </a:p>
          <a:p>
            <a:pPr marL="285750" indent="-285750">
              <a:buFont typeface="Arial" charset="0"/>
              <a:buChar char="•"/>
            </a:pPr>
            <a:r>
              <a:rPr lang="en-US" dirty="0"/>
              <a:t>PowerShell / </a:t>
            </a:r>
            <a:r>
              <a:rPr lang="en-US" dirty="0" smtClean="0"/>
              <a:t>WMF, </a:t>
            </a:r>
            <a:r>
              <a:rPr lang="en-US" dirty="0" err="1"/>
              <a:t>.Net</a:t>
            </a:r>
            <a:r>
              <a:rPr lang="en-US" dirty="0"/>
              <a:t>, </a:t>
            </a:r>
            <a:r>
              <a:rPr lang="en-US" dirty="0" err="1"/>
              <a:t>NodeJS</a:t>
            </a:r>
            <a:endParaRPr lang="en-US" dirty="0"/>
          </a:p>
          <a:p>
            <a:pPr marL="285750" indent="-285750">
              <a:buFont typeface="Arial" charset="0"/>
              <a:buChar char="•"/>
            </a:pPr>
            <a:r>
              <a:rPr lang="en-US" dirty="0"/>
              <a:t>Browsers &amp; </a:t>
            </a:r>
            <a:r>
              <a:rPr lang="en-US" dirty="0" smtClean="0"/>
              <a:t>plugins</a:t>
            </a:r>
          </a:p>
          <a:p>
            <a:pPr marL="571500" lvl="1">
              <a:buFont typeface="Arial" charset="0"/>
              <a:buChar char="•"/>
            </a:pPr>
            <a:r>
              <a:rPr lang="en-US" dirty="0" smtClean="0"/>
              <a:t>Chrome &amp; Firefox</a:t>
            </a:r>
          </a:p>
          <a:p>
            <a:pPr marL="571500" lvl="1">
              <a:buFont typeface="Arial" charset="0"/>
              <a:buChar char="•"/>
            </a:pPr>
            <a:r>
              <a:rPr lang="en-US" dirty="0" smtClean="0"/>
              <a:t>Adobe, Flash, Java</a:t>
            </a:r>
            <a:endParaRPr lang="en-US" dirty="0"/>
          </a:p>
          <a:p>
            <a:pPr marL="285750" indent="-285750">
              <a:buFont typeface="Arial" charset="0"/>
              <a:buChar char="•"/>
            </a:pPr>
            <a:r>
              <a:rPr lang="en-US" dirty="0"/>
              <a:t>Utilities such as </a:t>
            </a:r>
            <a:r>
              <a:rPr lang="en-US" dirty="0" err="1"/>
              <a:t>Git</a:t>
            </a:r>
            <a:r>
              <a:rPr lang="en-US" dirty="0"/>
              <a:t>, 7-Zip, &amp; Notepad</a:t>
            </a:r>
            <a:r>
              <a:rPr lang="en-US" dirty="0" smtClean="0"/>
              <a:t>++</a:t>
            </a:r>
            <a:endParaRPr lang="en-US" dirty="0"/>
          </a:p>
        </p:txBody>
      </p:sp>
    </p:spTree>
    <p:extLst>
      <p:ext uri="{BB962C8B-B14F-4D97-AF65-F5344CB8AC3E}">
        <p14:creationId xmlns:p14="http://schemas.microsoft.com/office/powerpoint/2010/main" val="3829419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Patching</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WSUS + strict change windows + </a:t>
            </a:r>
            <a:r>
              <a:rPr lang="en-US" dirty="0" smtClean="0"/>
              <a:t>Puppet</a:t>
            </a:r>
            <a:endParaRPr lang="en-US" dirty="0"/>
          </a:p>
        </p:txBody>
      </p:sp>
    </p:spTree>
    <p:extLst>
      <p:ext uri="{BB962C8B-B14F-4D97-AF65-F5344CB8AC3E}">
        <p14:creationId xmlns:p14="http://schemas.microsoft.com/office/powerpoint/2010/main" val="6227228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Patching scenario</a:t>
            </a:r>
            <a:endParaRPr lang="en-US" dirty="0"/>
          </a:p>
        </p:txBody>
      </p:sp>
      <p:sp>
        <p:nvSpPr>
          <p:cNvPr id="3" name="Text Placeholder 2"/>
          <p:cNvSpPr>
            <a:spLocks noGrp="1"/>
          </p:cNvSpPr>
          <p:nvPr>
            <p:ph type="body" sz="quarter" idx="13"/>
          </p:nvPr>
        </p:nvSpPr>
        <p:spPr>
          <a:xfrm>
            <a:off x="0" y="661720"/>
            <a:ext cx="9144000" cy="4481780"/>
          </a:xfrm>
        </p:spPr>
        <p:txBody>
          <a:bodyPr>
            <a:noAutofit/>
          </a:bodyPr>
          <a:lstStyle/>
          <a:p>
            <a:pPr marL="285750" indent="-285750">
              <a:buFont typeface="Arial" charset="0"/>
              <a:buChar char="•"/>
            </a:pPr>
            <a:r>
              <a:rPr lang="en-US" dirty="0"/>
              <a:t>Define a maintenance window</a:t>
            </a:r>
          </a:p>
          <a:p>
            <a:pPr marL="285750" indent="-285750">
              <a:buFont typeface="Arial" charset="0"/>
              <a:buChar char="•"/>
            </a:pPr>
            <a:r>
              <a:rPr lang="en-US" dirty="0"/>
              <a:t>Configure automated </a:t>
            </a:r>
            <a:r>
              <a:rPr lang="en-US" dirty="0" smtClean="0"/>
              <a:t>reboots</a:t>
            </a:r>
            <a:endParaRPr lang="en-US" dirty="0"/>
          </a:p>
          <a:p>
            <a:pPr marL="285750" indent="-285750">
              <a:buFont typeface="Arial" charset="0"/>
              <a:buChar char="•"/>
            </a:pPr>
            <a:r>
              <a:rPr lang="en-US" dirty="0" smtClean="0"/>
              <a:t>Configure </a:t>
            </a:r>
            <a:r>
              <a:rPr lang="en-US" dirty="0"/>
              <a:t>WSUS-related </a:t>
            </a:r>
            <a:r>
              <a:rPr lang="en-US" dirty="0" smtClean="0"/>
              <a:t>settings</a:t>
            </a:r>
            <a:endParaRPr lang="en-US" dirty="0"/>
          </a:p>
          <a:p>
            <a:pPr marL="285750" indent="-285750">
              <a:buFont typeface="Arial" charset="0"/>
              <a:buChar char="•"/>
            </a:pPr>
            <a:r>
              <a:rPr lang="en-US" dirty="0" smtClean="0"/>
              <a:t>Install </a:t>
            </a:r>
            <a:r>
              <a:rPr lang="en-US" dirty="0"/>
              <a:t>&amp; manage </a:t>
            </a:r>
            <a:r>
              <a:rPr lang="en-US" dirty="0" smtClean="0"/>
              <a:t>Chocolatey</a:t>
            </a:r>
          </a:p>
          <a:p>
            <a:pPr marL="285750" indent="-285750">
              <a:buFont typeface="Arial" charset="0"/>
              <a:buChar char="•"/>
            </a:pPr>
            <a:r>
              <a:rPr lang="en-US" dirty="0"/>
              <a:t>Install / upgrade </a:t>
            </a:r>
            <a:r>
              <a:rPr lang="en-US" dirty="0" smtClean="0"/>
              <a:t>PowerShell</a:t>
            </a:r>
          </a:p>
          <a:p>
            <a:pPr marL="285750" indent="-285750">
              <a:buFont typeface="Arial" charset="0"/>
              <a:buChar char="•"/>
            </a:pPr>
            <a:r>
              <a:rPr lang="en-US" dirty="0"/>
              <a:t>Install </a:t>
            </a:r>
            <a:r>
              <a:rPr lang="en-US" dirty="0" err="1"/>
              <a:t>NuGet</a:t>
            </a:r>
            <a:r>
              <a:rPr lang="en-US" dirty="0"/>
              <a:t> package provider for PowerShell</a:t>
            </a:r>
          </a:p>
          <a:p>
            <a:pPr marL="285750" indent="-285750">
              <a:buFont typeface="Arial" charset="0"/>
              <a:buChar char="•"/>
            </a:pPr>
            <a:r>
              <a:rPr lang="en-US" dirty="0"/>
              <a:t>Install </a:t>
            </a:r>
            <a:r>
              <a:rPr lang="en-US" dirty="0" err="1"/>
              <a:t>PSWindowsUpdate</a:t>
            </a:r>
            <a:r>
              <a:rPr lang="en-US" dirty="0"/>
              <a:t> PowerShell </a:t>
            </a:r>
            <a:r>
              <a:rPr lang="en-US" dirty="0" smtClean="0"/>
              <a:t>module</a:t>
            </a:r>
          </a:p>
          <a:p>
            <a:pPr marL="285750" indent="-285750">
              <a:buFont typeface="Arial" charset="0"/>
              <a:buChar char="•"/>
            </a:pPr>
            <a:r>
              <a:rPr lang="en-US" dirty="0"/>
              <a:t>Pre-download updates</a:t>
            </a:r>
          </a:p>
          <a:p>
            <a:pPr marL="285750" indent="-285750">
              <a:buFont typeface="Arial" charset="0"/>
              <a:buChar char="•"/>
            </a:pPr>
            <a:r>
              <a:rPr lang="en-US" dirty="0"/>
              <a:t>Apply all non-interactive updates</a:t>
            </a:r>
          </a:p>
        </p:txBody>
      </p:sp>
    </p:spTree>
    <p:extLst>
      <p:ext uri="{BB962C8B-B14F-4D97-AF65-F5344CB8AC3E}">
        <p14:creationId xmlns:p14="http://schemas.microsoft.com/office/powerpoint/2010/main" val="2832333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Demo Time: Code Sample</a:t>
            </a:r>
          </a:p>
        </p:txBody>
      </p:sp>
      <p:sp>
        <p:nvSpPr>
          <p:cNvPr id="3" name="Subtitle 2"/>
          <p:cNvSpPr>
            <a:spLocks noGrp="1"/>
          </p:cNvSpPr>
          <p:nvPr>
            <p:ph type="subTitle" idx="1"/>
          </p:nvPr>
        </p:nvSpPr>
        <p:spPr/>
        <p:txBody>
          <a:bodyPr/>
          <a:lstStyle/>
          <a:p>
            <a:r>
              <a:rPr lang="en-US" dirty="0"/>
              <a:t>A Puppet manifest for patching </a:t>
            </a:r>
            <a:r>
              <a:rPr lang="en-US" dirty="0" smtClean="0"/>
              <a:t>Windows</a:t>
            </a:r>
            <a:endParaRPr lang="en-US" dirty="0"/>
          </a:p>
        </p:txBody>
      </p:sp>
    </p:spTree>
    <p:extLst>
      <p:ext uri="{BB962C8B-B14F-4D97-AF65-F5344CB8AC3E}">
        <p14:creationId xmlns:p14="http://schemas.microsoft.com/office/powerpoint/2010/main" val="2405082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SRE @ Puppet</a:t>
            </a:r>
          </a:p>
          <a:p>
            <a:r>
              <a:rPr lang="en-US" dirty="0" smtClean="0"/>
              <a:t>Formerly </a:t>
            </a:r>
            <a:r>
              <a:rPr lang="en-US" dirty="0" err="1" smtClean="0"/>
              <a:t>SysAdmin</a:t>
            </a:r>
            <a:r>
              <a:rPr lang="en-US" dirty="0" smtClean="0"/>
              <a:t> @ University of West Georgia</a:t>
            </a:r>
          </a:p>
          <a:p>
            <a:r>
              <a:rPr lang="en-US" dirty="0" smtClean="0"/>
              <a:t>Windows, Linux, Mac, &amp; Solaris</a:t>
            </a:r>
          </a:p>
          <a:p>
            <a:r>
              <a:rPr lang="en-US" dirty="0" smtClean="0"/>
              <a:t>Storage, Firewalls, Load Balancers, etc.</a:t>
            </a:r>
            <a:endParaRPr lang="en-US" dirty="0"/>
          </a:p>
        </p:txBody>
      </p:sp>
    </p:spTree>
    <p:extLst>
      <p:ext uri="{BB962C8B-B14F-4D97-AF65-F5344CB8AC3E}">
        <p14:creationId xmlns:p14="http://schemas.microsoft.com/office/powerpoint/2010/main" val="19240016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Code sample (video)</a:t>
            </a:r>
            <a:endParaRPr lang="en-US" dirty="0"/>
          </a:p>
        </p:txBody>
      </p:sp>
      <p:pic>
        <p:nvPicPr>
          <p:cNvPr id="5" name="CodeSample-win_patching.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7131" y="661720"/>
            <a:ext cx="7909737" cy="3919870"/>
          </a:xfrm>
          <a:prstGeom prst="rect">
            <a:avLst/>
          </a:prstGeom>
        </p:spPr>
      </p:pic>
    </p:spTree>
    <p:extLst>
      <p:ext uri="{BB962C8B-B14F-4D97-AF65-F5344CB8AC3E}">
        <p14:creationId xmlns:p14="http://schemas.microsoft.com/office/powerpoint/2010/main" val="4753260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Modules</a:t>
            </a:r>
            <a:endParaRPr lang="en-US" dirty="0"/>
          </a:p>
        </p:txBody>
      </p:sp>
      <p:sp>
        <p:nvSpPr>
          <p:cNvPr id="3" name="Subtitle 2"/>
          <p:cNvSpPr>
            <a:spLocks noGrp="1"/>
          </p:cNvSpPr>
          <p:nvPr>
            <p:ph type="subTitle" idx="1"/>
          </p:nvPr>
        </p:nvSpPr>
        <p:spPr/>
        <p:txBody>
          <a:bodyPr/>
          <a:lstStyle/>
          <a:p>
            <a:r>
              <a:rPr lang="en-US" dirty="0" smtClean="0"/>
              <a:t>Common tasks made easier and repeatable</a:t>
            </a:r>
            <a:endParaRPr lang="en-US" dirty="0"/>
          </a:p>
        </p:txBody>
      </p:sp>
    </p:spTree>
    <p:extLst>
      <p:ext uri="{BB962C8B-B14F-4D97-AF65-F5344CB8AC3E}">
        <p14:creationId xmlns:p14="http://schemas.microsoft.com/office/powerpoint/2010/main" val="20356013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Puppet Modules</a:t>
            </a:r>
            <a:endParaRPr lang="en-US" dirty="0"/>
          </a:p>
        </p:txBody>
      </p:sp>
      <p:sp>
        <p:nvSpPr>
          <p:cNvPr id="9" name="Text Placeholder 8"/>
          <p:cNvSpPr>
            <a:spLocks noGrp="1"/>
          </p:cNvSpPr>
          <p:nvPr>
            <p:ph type="body" sz="quarter" idx="13"/>
          </p:nvPr>
        </p:nvSpPr>
        <p:spPr/>
        <p:txBody>
          <a:bodyPr/>
          <a:lstStyle/>
          <a:p>
            <a:r>
              <a:rPr lang="en-US" dirty="0"/>
              <a:t>Modules are self-contained bundles of code and data. These reusable, shareable units of Puppet code are a basic building block for Puppet</a:t>
            </a:r>
            <a:r>
              <a:rPr lang="en-US" dirty="0" smtClean="0"/>
              <a:t>.</a:t>
            </a:r>
            <a:endParaRPr lang="en-US" dirty="0"/>
          </a:p>
        </p:txBody>
      </p:sp>
      <p:pic>
        <p:nvPicPr>
          <p:cNvPr id="12" name="Picture Placeholder 11"/>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588818" y="2310976"/>
            <a:ext cx="3435639" cy="776983"/>
          </a:xfrm>
        </p:spPr>
      </p:pic>
      <p:sp>
        <p:nvSpPr>
          <p:cNvPr id="11" name="Text Placeholder 10"/>
          <p:cNvSpPr>
            <a:spLocks noGrp="1"/>
          </p:cNvSpPr>
          <p:nvPr>
            <p:ph type="body" sz="quarter" idx="24"/>
          </p:nvPr>
        </p:nvSpPr>
        <p:spPr>
          <a:xfrm>
            <a:off x="588817" y="3340767"/>
            <a:ext cx="3435639" cy="230832"/>
          </a:xfrm>
        </p:spPr>
        <p:txBody>
          <a:bodyPr/>
          <a:lstStyle/>
          <a:p>
            <a:r>
              <a:rPr lang="en-US" dirty="0" smtClean="0"/>
              <a:t>https://</a:t>
            </a:r>
            <a:r>
              <a:rPr lang="en-US" dirty="0" err="1" smtClean="0"/>
              <a:t>forge.puppet.com</a:t>
            </a:r>
            <a:endParaRPr lang="en-US" dirty="0"/>
          </a:p>
        </p:txBody>
      </p:sp>
    </p:spTree>
    <p:extLst>
      <p:ext uri="{BB962C8B-B14F-4D97-AF65-F5344CB8AC3E}">
        <p14:creationId xmlns:p14="http://schemas.microsoft.com/office/powerpoint/2010/main" val="176037161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Module: </a:t>
            </a:r>
            <a:r>
              <a:rPr lang="en-US" dirty="0" err="1" smtClean="0"/>
              <a:t>puppetlabs</a:t>
            </a:r>
            <a:r>
              <a:rPr lang="en-US" dirty="0" smtClean="0"/>
              <a:t>/windows</a:t>
            </a:r>
            <a:endParaRPr lang="en-US" dirty="0"/>
          </a:p>
        </p:txBody>
      </p:sp>
      <p:sp>
        <p:nvSpPr>
          <p:cNvPr id="7" name="Text Placeholder 6"/>
          <p:cNvSpPr>
            <a:spLocks noGrp="1"/>
          </p:cNvSpPr>
          <p:nvPr>
            <p:ph type="body" sz="quarter" idx="13"/>
          </p:nvPr>
        </p:nvSpPr>
        <p:spPr/>
        <p:txBody>
          <a:bodyPr/>
          <a:lstStyle/>
          <a:p>
            <a:r>
              <a:rPr lang="en-US" dirty="0" err="1"/>
              <a:t>Vox</a:t>
            </a:r>
            <a:r>
              <a:rPr lang="en-US" dirty="0"/>
              <a:t> </a:t>
            </a:r>
            <a:r>
              <a:rPr lang="en-US" dirty="0" err="1"/>
              <a:t>Pupuli</a:t>
            </a:r>
            <a:r>
              <a:rPr lang="en-US" dirty="0"/>
              <a:t>, </a:t>
            </a:r>
            <a:r>
              <a:rPr lang="en-US" dirty="0" err="1"/>
              <a:t>voxpupuli.org</a:t>
            </a:r>
            <a:endParaRPr lang="en-US" dirty="0"/>
          </a:p>
          <a:p>
            <a:pPr marL="285750" indent="-285750">
              <a:buFont typeface="Arial" charset="0"/>
              <a:buChar char="•"/>
            </a:pPr>
            <a:r>
              <a:rPr lang="en-US" dirty="0" smtClean="0"/>
              <a:t>puppet/</a:t>
            </a:r>
            <a:r>
              <a:rPr lang="en-US" dirty="0" err="1" smtClean="0"/>
              <a:t>download_file</a:t>
            </a:r>
            <a:endParaRPr lang="en-US" dirty="0"/>
          </a:p>
          <a:p>
            <a:pPr marL="285750" indent="-285750">
              <a:buFont typeface="Arial" charset="0"/>
              <a:buChar char="•"/>
            </a:pPr>
            <a:r>
              <a:rPr lang="en-US" dirty="0"/>
              <a:t>puppet/</a:t>
            </a:r>
            <a:r>
              <a:rPr lang="en-US" dirty="0" err="1" smtClean="0"/>
              <a:t>windows_env</a:t>
            </a:r>
            <a:endParaRPr lang="en-US" dirty="0"/>
          </a:p>
          <a:p>
            <a:pPr marL="285750" indent="-285750">
              <a:buFont typeface="Arial" charset="0"/>
              <a:buChar char="•"/>
            </a:pPr>
            <a:r>
              <a:rPr lang="en-US" dirty="0"/>
              <a:t>puppet/</a:t>
            </a:r>
            <a:r>
              <a:rPr lang="en-US" dirty="0" err="1" smtClean="0"/>
              <a:t>windowsfeature</a:t>
            </a:r>
            <a:endParaRPr lang="en-US" dirty="0"/>
          </a:p>
          <a:p>
            <a:r>
              <a:rPr lang="en-US" dirty="0"/>
              <a:t>Puppet, </a:t>
            </a:r>
            <a:r>
              <a:rPr lang="en-US" dirty="0" err="1" smtClean="0"/>
              <a:t>puppet.com</a:t>
            </a:r>
            <a:endParaRPr lang="en-US" dirty="0"/>
          </a:p>
          <a:p>
            <a:pPr marL="285750" indent="-285750">
              <a:buFont typeface="Arial" charset="0"/>
              <a:buChar char="•"/>
            </a:pPr>
            <a:r>
              <a:rPr lang="en-US" dirty="0" err="1" smtClean="0"/>
              <a:t>puppetlabs</a:t>
            </a:r>
            <a:r>
              <a:rPr lang="en-US" dirty="0" smtClean="0"/>
              <a:t>/</a:t>
            </a:r>
            <a:r>
              <a:rPr lang="en-US" dirty="0" err="1" smtClean="0"/>
              <a:t>acl</a:t>
            </a:r>
            <a:endParaRPr lang="en-US" dirty="0"/>
          </a:p>
          <a:p>
            <a:pPr marL="285750" indent="-285750">
              <a:buFont typeface="Arial" charset="0"/>
              <a:buChar char="•"/>
            </a:pPr>
            <a:r>
              <a:rPr lang="en-US" dirty="0" err="1"/>
              <a:t>puppetlabs</a:t>
            </a:r>
            <a:r>
              <a:rPr lang="en-US" dirty="0"/>
              <a:t>/</a:t>
            </a:r>
            <a:r>
              <a:rPr lang="en-US" dirty="0" err="1" smtClean="0"/>
              <a:t>chocolatey</a:t>
            </a:r>
            <a:endParaRPr lang="en-US" dirty="0"/>
          </a:p>
          <a:p>
            <a:pPr marL="285750" indent="-285750">
              <a:buFont typeface="Arial" charset="0"/>
              <a:buChar char="•"/>
            </a:pPr>
            <a:r>
              <a:rPr lang="en-US" dirty="0" err="1"/>
              <a:t>puppetlabs</a:t>
            </a:r>
            <a:r>
              <a:rPr lang="en-US" dirty="0"/>
              <a:t>/</a:t>
            </a:r>
            <a:r>
              <a:rPr lang="en-US" dirty="0" err="1" smtClean="0"/>
              <a:t>dsc</a:t>
            </a:r>
            <a:endParaRPr lang="en-US" dirty="0"/>
          </a:p>
          <a:p>
            <a:endParaRPr lang="en-US" dirty="0"/>
          </a:p>
        </p:txBody>
      </p:sp>
      <p:sp>
        <p:nvSpPr>
          <p:cNvPr id="8" name="Text Placeholder 7"/>
          <p:cNvSpPr>
            <a:spLocks noGrp="1"/>
          </p:cNvSpPr>
          <p:nvPr>
            <p:ph type="body" sz="quarter" idx="17"/>
          </p:nvPr>
        </p:nvSpPr>
        <p:spPr/>
        <p:txBody>
          <a:bodyPr/>
          <a:lstStyle/>
          <a:p>
            <a:pPr marL="285750" indent="-285750">
              <a:buFont typeface="Arial" charset="0"/>
              <a:buChar char="•"/>
            </a:pPr>
            <a:r>
              <a:rPr lang="en-US" dirty="0" err="1"/>
              <a:t>puppetlabs</a:t>
            </a:r>
            <a:r>
              <a:rPr lang="en-US" dirty="0"/>
              <a:t>/</a:t>
            </a:r>
            <a:r>
              <a:rPr lang="en-US" dirty="0" err="1" smtClean="0"/>
              <a:t>iis</a:t>
            </a:r>
            <a:endParaRPr lang="en-US" dirty="0" smtClean="0"/>
          </a:p>
          <a:p>
            <a:pPr marL="285750" indent="-285750">
              <a:buFont typeface="Arial" charset="0"/>
              <a:buChar char="•"/>
            </a:pPr>
            <a:r>
              <a:rPr lang="en-US" dirty="0" err="1"/>
              <a:t>puppetlabs</a:t>
            </a:r>
            <a:r>
              <a:rPr lang="en-US" dirty="0"/>
              <a:t>/</a:t>
            </a:r>
            <a:r>
              <a:rPr lang="en-US" dirty="0" err="1" smtClean="0"/>
              <a:t>powershell</a:t>
            </a:r>
            <a:endParaRPr lang="en-US" dirty="0"/>
          </a:p>
          <a:p>
            <a:pPr marL="285750" indent="-285750">
              <a:buFont typeface="Arial" charset="0"/>
              <a:buChar char="•"/>
            </a:pPr>
            <a:r>
              <a:rPr lang="en-US" dirty="0" err="1"/>
              <a:t>puppetlabs</a:t>
            </a:r>
            <a:r>
              <a:rPr lang="en-US" dirty="0"/>
              <a:t>/</a:t>
            </a:r>
            <a:r>
              <a:rPr lang="en-US" dirty="0" smtClean="0"/>
              <a:t>reboot</a:t>
            </a:r>
            <a:endParaRPr lang="en-US" dirty="0"/>
          </a:p>
          <a:p>
            <a:pPr marL="285750" indent="-285750">
              <a:buFont typeface="Arial" charset="0"/>
              <a:buChar char="•"/>
            </a:pPr>
            <a:r>
              <a:rPr lang="en-US" dirty="0" err="1"/>
              <a:t>puppetlabs</a:t>
            </a:r>
            <a:r>
              <a:rPr lang="en-US" dirty="0"/>
              <a:t>/</a:t>
            </a:r>
            <a:r>
              <a:rPr lang="en-US" dirty="0" smtClean="0"/>
              <a:t>registry</a:t>
            </a:r>
            <a:endParaRPr lang="en-US" dirty="0"/>
          </a:p>
          <a:p>
            <a:pPr marL="285750" indent="-285750">
              <a:buFont typeface="Arial" charset="0"/>
              <a:buChar char="•"/>
            </a:pPr>
            <a:r>
              <a:rPr lang="en-US" dirty="0" err="1"/>
              <a:t>puppetlabs</a:t>
            </a:r>
            <a:r>
              <a:rPr lang="en-US" dirty="0"/>
              <a:t>/</a:t>
            </a:r>
            <a:r>
              <a:rPr lang="en-US" dirty="0" err="1" smtClean="0"/>
              <a:t>stdlib</a:t>
            </a:r>
            <a:endParaRPr lang="en-US" dirty="0"/>
          </a:p>
          <a:p>
            <a:pPr marL="285750" indent="-285750">
              <a:buFont typeface="Arial" charset="0"/>
              <a:buChar char="•"/>
            </a:pPr>
            <a:r>
              <a:rPr lang="en-US" dirty="0" err="1"/>
              <a:t>puppetlabs</a:t>
            </a:r>
            <a:r>
              <a:rPr lang="en-US" dirty="0"/>
              <a:t>/</a:t>
            </a:r>
            <a:r>
              <a:rPr lang="en-US" dirty="0" err="1" smtClean="0"/>
              <a:t>wsus_client</a:t>
            </a:r>
            <a:endParaRPr lang="en-US" dirty="0"/>
          </a:p>
        </p:txBody>
      </p:sp>
      <p:sp>
        <p:nvSpPr>
          <p:cNvPr id="2" name="Subtitle 1"/>
          <p:cNvSpPr>
            <a:spLocks noGrp="1"/>
          </p:cNvSpPr>
          <p:nvPr>
            <p:ph type="subTitle" idx="1"/>
          </p:nvPr>
        </p:nvSpPr>
        <p:spPr>
          <a:xfrm>
            <a:off x="0" y="661720"/>
            <a:ext cx="9144000" cy="384721"/>
          </a:xfrm>
        </p:spPr>
        <p:txBody>
          <a:bodyPr/>
          <a:lstStyle/>
          <a:p>
            <a:r>
              <a:rPr lang="en-US" dirty="0"/>
              <a:t>This module acts as a pack of the Puppet Forge's best Windows content</a:t>
            </a:r>
            <a:r>
              <a:rPr lang="en-US" dirty="0" smtClean="0"/>
              <a:t>.</a:t>
            </a:r>
            <a:endParaRPr lang="en-US" dirty="0"/>
          </a:p>
        </p:txBody>
      </p:sp>
    </p:spTree>
    <p:extLst>
      <p:ext uri="{BB962C8B-B14F-4D97-AF65-F5344CB8AC3E}">
        <p14:creationId xmlns:p14="http://schemas.microsoft.com/office/powerpoint/2010/main" val="71322420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Modules for common Windows tasks</a:t>
            </a:r>
            <a:endParaRPr lang="en-US" dirty="0"/>
          </a:p>
        </p:txBody>
      </p:sp>
      <p:sp>
        <p:nvSpPr>
          <p:cNvPr id="3" name="Text Placeholder 2"/>
          <p:cNvSpPr>
            <a:spLocks noGrp="1"/>
          </p:cNvSpPr>
          <p:nvPr>
            <p:ph type="body" sz="quarter" idx="13"/>
          </p:nvPr>
        </p:nvSpPr>
        <p:spPr/>
        <p:txBody>
          <a:bodyPr/>
          <a:lstStyle/>
          <a:p>
            <a:r>
              <a:rPr lang="en-US" dirty="0"/>
              <a:t>Backups:</a:t>
            </a:r>
          </a:p>
          <a:p>
            <a:pPr marL="285750" indent="-285750">
              <a:buFont typeface="Arial" charset="0"/>
              <a:buChar char="•"/>
            </a:pPr>
            <a:r>
              <a:rPr lang="en-US" dirty="0" err="1" smtClean="0"/>
              <a:t>thespain</a:t>
            </a:r>
            <a:r>
              <a:rPr lang="en-US" dirty="0" smtClean="0"/>
              <a:t>/</a:t>
            </a:r>
            <a:r>
              <a:rPr lang="en-US" dirty="0" err="1" smtClean="0"/>
              <a:t>veeamagent</a:t>
            </a:r>
            <a:r>
              <a:rPr lang="en-US" dirty="0" smtClean="0"/>
              <a:t> </a:t>
            </a:r>
            <a:r>
              <a:rPr lang="en-US" dirty="0"/>
              <a:t>(WIP)</a:t>
            </a:r>
          </a:p>
          <a:p>
            <a:r>
              <a:rPr lang="en-US" dirty="0"/>
              <a:t>FOSS Puppet:</a:t>
            </a:r>
          </a:p>
          <a:p>
            <a:pPr marL="285750" indent="-285750">
              <a:buFont typeface="Arial" charset="0"/>
              <a:buChar char="•"/>
            </a:pPr>
            <a:r>
              <a:rPr lang="en-US" dirty="0" err="1" smtClean="0"/>
              <a:t>theforeman</a:t>
            </a:r>
            <a:r>
              <a:rPr lang="en-US" dirty="0" smtClean="0"/>
              <a:t>/puppet</a:t>
            </a:r>
            <a:endParaRPr lang="en-US" dirty="0"/>
          </a:p>
          <a:p>
            <a:r>
              <a:rPr lang="en-US" dirty="0"/>
              <a:t>Logs:</a:t>
            </a:r>
          </a:p>
          <a:p>
            <a:pPr marL="285750" indent="-285750">
              <a:buFont typeface="Arial" charset="0"/>
              <a:buChar char="•"/>
            </a:pPr>
            <a:r>
              <a:rPr lang="en-US" dirty="0" err="1" smtClean="0"/>
              <a:t>genebean</a:t>
            </a:r>
            <a:r>
              <a:rPr lang="en-US" dirty="0" smtClean="0"/>
              <a:t>/</a:t>
            </a:r>
            <a:r>
              <a:rPr lang="en-US" dirty="0" err="1" smtClean="0"/>
              <a:t>nxlog</a:t>
            </a:r>
            <a:endParaRPr lang="en-US" dirty="0"/>
          </a:p>
          <a:p>
            <a:pPr marL="285750" indent="-285750">
              <a:buFont typeface="Arial" charset="0"/>
              <a:buChar char="•"/>
            </a:pPr>
            <a:r>
              <a:rPr lang="en-US" dirty="0" smtClean="0"/>
              <a:t>puppet/</a:t>
            </a:r>
            <a:r>
              <a:rPr lang="en-US" dirty="0" err="1" smtClean="0"/>
              <a:t>windows_eventlog</a:t>
            </a:r>
            <a:endParaRPr lang="en-US" dirty="0"/>
          </a:p>
          <a:p>
            <a:r>
              <a:rPr lang="en-US" dirty="0"/>
              <a:t>Monitoring:</a:t>
            </a:r>
          </a:p>
          <a:p>
            <a:pPr marL="285750" indent="-285750">
              <a:buFont typeface="Arial" charset="0"/>
              <a:buChar char="•"/>
            </a:pPr>
            <a:r>
              <a:rPr lang="en-US" dirty="0" err="1" smtClean="0"/>
              <a:t>genebean</a:t>
            </a:r>
            <a:r>
              <a:rPr lang="en-US" dirty="0" smtClean="0"/>
              <a:t>/</a:t>
            </a:r>
            <a:r>
              <a:rPr lang="en-US" dirty="0" err="1" smtClean="0"/>
              <a:t>zabbixagent</a:t>
            </a:r>
            <a:endParaRPr lang="en-US" dirty="0"/>
          </a:p>
          <a:p>
            <a:endParaRPr lang="en-US" dirty="0"/>
          </a:p>
        </p:txBody>
      </p:sp>
      <p:sp>
        <p:nvSpPr>
          <p:cNvPr id="4" name="Text Placeholder 3"/>
          <p:cNvSpPr>
            <a:spLocks noGrp="1"/>
          </p:cNvSpPr>
          <p:nvPr>
            <p:ph type="body" sz="quarter" idx="17"/>
          </p:nvPr>
        </p:nvSpPr>
        <p:spPr/>
        <p:txBody>
          <a:bodyPr/>
          <a:lstStyle/>
          <a:p>
            <a:pPr marL="285750" indent="-285750">
              <a:buFont typeface="Arial" charset="0"/>
              <a:buChar char="•"/>
            </a:pPr>
            <a:r>
              <a:rPr lang="en-US" dirty="0" err="1" smtClean="0"/>
              <a:t>icinga</a:t>
            </a:r>
            <a:r>
              <a:rPr lang="en-US" dirty="0" smtClean="0"/>
              <a:t>/icinga2</a:t>
            </a:r>
          </a:p>
          <a:p>
            <a:pPr marL="285750" indent="-285750">
              <a:buFont typeface="Arial" charset="0"/>
              <a:buChar char="•"/>
            </a:pPr>
            <a:r>
              <a:rPr lang="en-US" dirty="0" smtClean="0"/>
              <a:t>puppet/</a:t>
            </a:r>
            <a:r>
              <a:rPr lang="en-US" dirty="0" err="1" smtClean="0"/>
              <a:t>nsclient</a:t>
            </a:r>
            <a:endParaRPr lang="en-US" dirty="0"/>
          </a:p>
          <a:p>
            <a:pPr marL="285750" indent="-285750">
              <a:buFont typeface="Arial" charset="0"/>
              <a:buChar char="•"/>
            </a:pPr>
            <a:r>
              <a:rPr lang="en-US" dirty="0" err="1" smtClean="0"/>
              <a:t>sensu</a:t>
            </a:r>
            <a:r>
              <a:rPr lang="en-US" dirty="0" smtClean="0"/>
              <a:t>/</a:t>
            </a:r>
            <a:r>
              <a:rPr lang="en-US" dirty="0" err="1" smtClean="0"/>
              <a:t>sensu</a:t>
            </a:r>
            <a:endParaRPr lang="en-US" dirty="0"/>
          </a:p>
          <a:p>
            <a:r>
              <a:rPr lang="en-US" dirty="0"/>
              <a:t>Others:</a:t>
            </a:r>
          </a:p>
          <a:p>
            <a:pPr marL="285750" indent="-285750">
              <a:buFont typeface="Arial" charset="0"/>
              <a:buChar char="•"/>
            </a:pPr>
            <a:r>
              <a:rPr lang="en-US" dirty="0" smtClean="0"/>
              <a:t>puppet/</a:t>
            </a:r>
            <a:r>
              <a:rPr lang="en-US" dirty="0" err="1" smtClean="0"/>
              <a:t>sslcertificate</a:t>
            </a:r>
            <a:endParaRPr lang="en-US" dirty="0"/>
          </a:p>
          <a:p>
            <a:pPr marL="285750" indent="-285750">
              <a:buFont typeface="Arial" charset="0"/>
              <a:buChar char="•"/>
            </a:pPr>
            <a:r>
              <a:rPr lang="en-US" dirty="0" smtClean="0"/>
              <a:t>puppet/</a:t>
            </a:r>
            <a:r>
              <a:rPr lang="en-US" dirty="0" err="1" smtClean="0"/>
              <a:t>windows_firewall</a:t>
            </a:r>
            <a:endParaRPr lang="en-US" dirty="0"/>
          </a:p>
          <a:p>
            <a:pPr marL="285750" indent="-285750">
              <a:buFont typeface="Arial" charset="0"/>
              <a:buChar char="•"/>
            </a:pPr>
            <a:r>
              <a:rPr lang="en-US" dirty="0" err="1" smtClean="0"/>
              <a:t>puppetlabs</a:t>
            </a:r>
            <a:r>
              <a:rPr lang="en-US" dirty="0" smtClean="0"/>
              <a:t>/azure</a:t>
            </a:r>
            <a:endParaRPr lang="en-US" dirty="0"/>
          </a:p>
          <a:p>
            <a:pPr marL="285750" indent="-285750">
              <a:buFont typeface="Arial" charset="0"/>
              <a:buChar char="•"/>
            </a:pPr>
            <a:r>
              <a:rPr lang="en-US" dirty="0" err="1" smtClean="0"/>
              <a:t>puppetlabs</a:t>
            </a:r>
            <a:r>
              <a:rPr lang="en-US" dirty="0" smtClean="0"/>
              <a:t>/</a:t>
            </a:r>
            <a:r>
              <a:rPr lang="en-US" dirty="0" err="1" smtClean="0"/>
              <a:t>aws</a:t>
            </a:r>
            <a:endParaRPr lang="en-US" dirty="0"/>
          </a:p>
        </p:txBody>
      </p:sp>
      <p:sp>
        <p:nvSpPr>
          <p:cNvPr id="5" name="Subtitle 4"/>
          <p:cNvSpPr>
            <a:spLocks noGrp="1"/>
          </p:cNvSpPr>
          <p:nvPr>
            <p:ph type="subTitle" idx="1"/>
          </p:nvPr>
        </p:nvSpPr>
        <p:spPr/>
        <p:txBody>
          <a:bodyPr/>
          <a:lstStyle/>
          <a:p>
            <a:r>
              <a:rPr lang="en-US" dirty="0" smtClean="0"/>
              <a:t>A sample of what’s on the Puppet Forge</a:t>
            </a:r>
            <a:endParaRPr lang="en-US" dirty="0"/>
          </a:p>
        </p:txBody>
      </p:sp>
    </p:spTree>
    <p:extLst>
      <p:ext uri="{BB962C8B-B14F-4D97-AF65-F5344CB8AC3E}">
        <p14:creationId xmlns:p14="http://schemas.microsoft.com/office/powerpoint/2010/main" val="4903696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But there’s not a module for X</a:t>
            </a:r>
            <a:endParaRPr lang="en-US" dirty="0"/>
          </a:p>
        </p:txBody>
      </p:sp>
      <p:sp>
        <p:nvSpPr>
          <p:cNvPr id="3" name="Subtitle 2"/>
          <p:cNvSpPr>
            <a:spLocks noGrp="1"/>
          </p:cNvSpPr>
          <p:nvPr>
            <p:ph type="subTitle" idx="1"/>
          </p:nvPr>
        </p:nvSpPr>
        <p:spPr/>
        <p:txBody>
          <a:bodyPr/>
          <a:lstStyle/>
          <a:p>
            <a:r>
              <a:rPr lang="en-US" dirty="0" smtClean="0"/>
              <a:t>Now what?</a:t>
            </a:r>
            <a:endParaRPr lang="en-US" dirty="0"/>
          </a:p>
        </p:txBody>
      </p:sp>
    </p:spTree>
    <p:extLst>
      <p:ext uri="{BB962C8B-B14F-4D97-AF65-F5344CB8AC3E}">
        <p14:creationId xmlns:p14="http://schemas.microsoft.com/office/powerpoint/2010/main" val="17162423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Puppet Development Kit</a:t>
            </a:r>
            <a:endParaRPr lang="en-US" dirty="0"/>
          </a:p>
        </p:txBody>
      </p:sp>
      <p:sp>
        <p:nvSpPr>
          <p:cNvPr id="3" name="Subtitle 2"/>
          <p:cNvSpPr>
            <a:spLocks noGrp="1"/>
          </p:cNvSpPr>
          <p:nvPr>
            <p:ph type="subTitle" idx="1"/>
          </p:nvPr>
        </p:nvSpPr>
        <p:spPr/>
        <p:txBody>
          <a:bodyPr/>
          <a:lstStyle/>
          <a:p>
            <a:r>
              <a:rPr lang="en-US" dirty="0"/>
              <a:t>The shortest path to better modules</a:t>
            </a:r>
          </a:p>
        </p:txBody>
      </p:sp>
    </p:spTree>
    <p:extLst>
      <p:ext uri="{BB962C8B-B14F-4D97-AF65-F5344CB8AC3E}">
        <p14:creationId xmlns:p14="http://schemas.microsoft.com/office/powerpoint/2010/main" val="666496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Development Kit</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smtClean="0"/>
              <a:t>Takes care of environment setup</a:t>
            </a:r>
          </a:p>
          <a:p>
            <a:pPr marL="285750" indent="-285750">
              <a:buFont typeface="Arial" charset="0"/>
              <a:buChar char="•"/>
            </a:pPr>
            <a:r>
              <a:rPr lang="en-US" dirty="0" smtClean="0"/>
              <a:t>Generates all files needed</a:t>
            </a:r>
          </a:p>
          <a:p>
            <a:pPr marL="285750" indent="-285750">
              <a:buFont typeface="Arial" charset="0"/>
              <a:buChar char="•"/>
            </a:pPr>
            <a:r>
              <a:rPr lang="en-US" dirty="0" smtClean="0"/>
              <a:t>Reduces the learning curve</a:t>
            </a:r>
          </a:p>
          <a:p>
            <a:pPr marL="285750" indent="-285750">
              <a:buFont typeface="Arial" charset="0"/>
              <a:buChar char="•"/>
            </a:pPr>
            <a:r>
              <a:rPr lang="en-US" dirty="0" smtClean="0"/>
              <a:t>Helps you get something useful faster</a:t>
            </a:r>
            <a:endParaRPr lang="en-US" dirty="0"/>
          </a:p>
        </p:txBody>
      </p:sp>
      <p:sp>
        <p:nvSpPr>
          <p:cNvPr id="4" name="Subtitle 3"/>
          <p:cNvSpPr>
            <a:spLocks noGrp="1"/>
          </p:cNvSpPr>
          <p:nvPr>
            <p:ph type="subTitle" idx="1"/>
          </p:nvPr>
        </p:nvSpPr>
        <p:spPr/>
        <p:txBody>
          <a:bodyPr/>
          <a:lstStyle/>
          <a:p>
            <a:r>
              <a:rPr lang="en-US" dirty="0" smtClean="0"/>
              <a:t>Why us the PDK?</a:t>
            </a:r>
            <a:endParaRPr lang="en-US" dirty="0"/>
          </a:p>
        </p:txBody>
      </p:sp>
    </p:spTree>
    <p:extLst>
      <p:ext uri="{BB962C8B-B14F-4D97-AF65-F5344CB8AC3E}">
        <p14:creationId xmlns:p14="http://schemas.microsoft.com/office/powerpoint/2010/main" val="17162023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Where do I get the PDK?</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Currently in preview</a:t>
            </a:r>
          </a:p>
          <a:p>
            <a:pPr marL="285750" indent="-285750">
              <a:buFont typeface="Arial" charset="0"/>
              <a:buChar char="•"/>
            </a:pPr>
            <a:r>
              <a:rPr lang="en-US" dirty="0" smtClean="0"/>
              <a:t>https</a:t>
            </a:r>
            <a:r>
              <a:rPr lang="en-US" dirty="0"/>
              <a:t>://</a:t>
            </a:r>
            <a:r>
              <a:rPr lang="en-US" dirty="0" smtClean="0"/>
              <a:t>github.com/puppetlabs/pdk</a:t>
            </a:r>
          </a:p>
          <a:p>
            <a:pPr marL="285750" indent="-285750">
              <a:buFont typeface="Arial" charset="0"/>
              <a:buChar char="•"/>
            </a:pPr>
            <a:r>
              <a:rPr lang="en-US" dirty="0" smtClean="0"/>
              <a:t>1.0 coming soon</a:t>
            </a:r>
          </a:p>
        </p:txBody>
      </p:sp>
    </p:spTree>
    <p:extLst>
      <p:ext uri="{BB962C8B-B14F-4D97-AF65-F5344CB8AC3E}">
        <p14:creationId xmlns:p14="http://schemas.microsoft.com/office/powerpoint/2010/main" val="17118517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Packer</a:t>
            </a:r>
            <a:endParaRPr lang="en-US" dirty="0"/>
          </a:p>
        </p:txBody>
      </p:sp>
      <p:sp>
        <p:nvSpPr>
          <p:cNvPr id="3" name="Subtitle 2"/>
          <p:cNvSpPr>
            <a:spLocks noGrp="1"/>
          </p:cNvSpPr>
          <p:nvPr>
            <p:ph type="subTitle" idx="1"/>
          </p:nvPr>
        </p:nvSpPr>
        <p:spPr/>
        <p:txBody>
          <a:bodyPr/>
          <a:lstStyle/>
          <a:p>
            <a:r>
              <a:rPr lang="en-US" dirty="0" err="1"/>
              <a:t>Templated</a:t>
            </a:r>
            <a:r>
              <a:rPr lang="en-US" dirty="0"/>
              <a:t> virtual machines</a:t>
            </a:r>
          </a:p>
        </p:txBody>
      </p:sp>
    </p:spTree>
    <p:extLst>
      <p:ext uri="{BB962C8B-B14F-4D97-AF65-F5344CB8AC3E}">
        <p14:creationId xmlns:p14="http://schemas.microsoft.com/office/powerpoint/2010/main" val="7864810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Agenda</a:t>
            </a:r>
            <a:endParaRPr lang="en-US" dirty="0"/>
          </a:p>
        </p:txBody>
      </p:sp>
      <p:sp>
        <p:nvSpPr>
          <p:cNvPr id="3" name="Text Placeholder 2"/>
          <p:cNvSpPr>
            <a:spLocks noGrp="1"/>
          </p:cNvSpPr>
          <p:nvPr>
            <p:ph type="body" sz="quarter" idx="13"/>
          </p:nvPr>
        </p:nvSpPr>
        <p:spPr/>
        <p:txBody>
          <a:bodyPr/>
          <a:lstStyle/>
          <a:p>
            <a:r>
              <a:rPr lang="en-US" dirty="0"/>
              <a:t>Better together</a:t>
            </a:r>
          </a:p>
          <a:p>
            <a:r>
              <a:rPr lang="en-US" dirty="0"/>
              <a:t>Chocolatey</a:t>
            </a:r>
          </a:p>
          <a:p>
            <a:r>
              <a:rPr lang="en-US" dirty="0"/>
              <a:t>Patching</a:t>
            </a:r>
          </a:p>
          <a:p>
            <a:r>
              <a:rPr lang="en-US" dirty="0"/>
              <a:t>Modules</a:t>
            </a:r>
          </a:p>
          <a:p>
            <a:r>
              <a:rPr lang="en-US" dirty="0" smtClean="0"/>
              <a:t>Packer</a:t>
            </a:r>
            <a:endParaRPr lang="en-US" dirty="0"/>
          </a:p>
        </p:txBody>
      </p:sp>
    </p:spTree>
    <p:extLst>
      <p:ext uri="{BB962C8B-B14F-4D97-AF65-F5344CB8AC3E}">
        <p14:creationId xmlns:p14="http://schemas.microsoft.com/office/powerpoint/2010/main" val="11475022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Packer resources</a:t>
            </a:r>
            <a:endParaRPr lang="en-US" dirty="0"/>
          </a:p>
        </p:txBody>
      </p:sp>
      <p:sp>
        <p:nvSpPr>
          <p:cNvPr id="3" name="Text Placeholder 2"/>
          <p:cNvSpPr>
            <a:spLocks noGrp="1"/>
          </p:cNvSpPr>
          <p:nvPr>
            <p:ph type="body" sz="quarter" idx="13"/>
          </p:nvPr>
        </p:nvSpPr>
        <p:spPr/>
        <p:txBody>
          <a:bodyPr/>
          <a:lstStyle/>
          <a:p>
            <a:r>
              <a:rPr lang="en-US" dirty="0" smtClean="0"/>
              <a:t>Blogs</a:t>
            </a:r>
            <a:r>
              <a:rPr lang="en-US" dirty="0"/>
              <a:t>:</a:t>
            </a:r>
          </a:p>
          <a:p>
            <a:pPr marL="285750" indent="-285750">
              <a:buFont typeface="Arial" charset="0"/>
              <a:buChar char="•"/>
            </a:pPr>
            <a:r>
              <a:rPr lang="en-US" dirty="0"/>
              <a:t>http://</a:t>
            </a:r>
            <a:r>
              <a:rPr lang="en-US" dirty="0" smtClean="0"/>
              <a:t>www.hurryupandwait.io/blog/creating-windows-base-images-for-virtualbox-and-hyper-v-using-packer-boxstarter-and-vagrant</a:t>
            </a:r>
            <a:endParaRPr lang="en-US" dirty="0"/>
          </a:p>
          <a:p>
            <a:r>
              <a:rPr lang="en-US" dirty="0"/>
              <a:t>Templates:</a:t>
            </a:r>
          </a:p>
          <a:p>
            <a:pPr marL="285750" indent="-285750">
              <a:buFont typeface="Arial" charset="0"/>
              <a:buChar char="•"/>
            </a:pPr>
            <a:r>
              <a:rPr lang="en-US" dirty="0"/>
              <a:t>https://</a:t>
            </a:r>
            <a:r>
              <a:rPr lang="en-US" dirty="0" smtClean="0"/>
              <a:t>github.com/puppetlabs/puppetlabs-packer</a:t>
            </a:r>
            <a:endParaRPr lang="en-US" dirty="0"/>
          </a:p>
          <a:p>
            <a:pPr marL="285750" indent="-285750">
              <a:buFont typeface="Arial" charset="0"/>
              <a:buChar char="•"/>
            </a:pPr>
            <a:r>
              <a:rPr lang="en-US" dirty="0"/>
              <a:t>https://</a:t>
            </a:r>
            <a:r>
              <a:rPr lang="en-US" dirty="0" smtClean="0"/>
              <a:t>github.com/mwrock/packer-templates</a:t>
            </a:r>
          </a:p>
        </p:txBody>
      </p:sp>
      <p:sp>
        <p:nvSpPr>
          <p:cNvPr id="4" name="Subtitle 3"/>
          <p:cNvSpPr>
            <a:spLocks noGrp="1"/>
          </p:cNvSpPr>
          <p:nvPr>
            <p:ph type="subTitle" idx="1"/>
          </p:nvPr>
        </p:nvSpPr>
        <p:spPr/>
        <p:txBody>
          <a:bodyPr/>
          <a:lstStyle/>
          <a:p>
            <a:r>
              <a:rPr lang="en-US" dirty="0"/>
              <a:t>Packer: https://</a:t>
            </a:r>
            <a:r>
              <a:rPr lang="en-US" dirty="0" smtClean="0"/>
              <a:t>www.packer.io</a:t>
            </a:r>
            <a:endParaRPr lang="en-US" dirty="0"/>
          </a:p>
        </p:txBody>
      </p:sp>
    </p:spTree>
    <p:extLst>
      <p:ext uri="{BB962C8B-B14F-4D97-AF65-F5344CB8AC3E}">
        <p14:creationId xmlns:p14="http://schemas.microsoft.com/office/powerpoint/2010/main" val="201901231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What we talked about</a:t>
            </a:r>
            <a:endParaRPr lang="en-US" dirty="0"/>
          </a:p>
        </p:txBody>
      </p:sp>
      <p:sp>
        <p:nvSpPr>
          <p:cNvPr id="3" name="Text Placeholder 2"/>
          <p:cNvSpPr>
            <a:spLocks noGrp="1"/>
          </p:cNvSpPr>
          <p:nvPr>
            <p:ph type="body" sz="quarter" idx="13"/>
          </p:nvPr>
        </p:nvSpPr>
        <p:spPr/>
        <p:txBody>
          <a:bodyPr/>
          <a:lstStyle/>
          <a:p>
            <a:r>
              <a:rPr lang="en-US" dirty="0" smtClean="0"/>
              <a:t>DSC, WMI, SCCM</a:t>
            </a:r>
            <a:endParaRPr lang="en-US" dirty="0"/>
          </a:p>
          <a:p>
            <a:r>
              <a:rPr lang="en-US" dirty="0"/>
              <a:t>Package management </a:t>
            </a:r>
            <a:r>
              <a:rPr lang="en-US" dirty="0" smtClean="0"/>
              <a:t>with Chocolatey</a:t>
            </a:r>
            <a:endParaRPr lang="en-US" dirty="0"/>
          </a:p>
          <a:p>
            <a:r>
              <a:rPr lang="en-US" dirty="0" smtClean="0"/>
              <a:t>Patching and rebooting during change windows</a:t>
            </a:r>
            <a:endParaRPr lang="en-US" dirty="0"/>
          </a:p>
          <a:p>
            <a:r>
              <a:rPr lang="en-US" dirty="0" smtClean="0"/>
              <a:t>Managing common tasks with Puppet modules</a:t>
            </a:r>
            <a:endParaRPr lang="en-US" dirty="0"/>
          </a:p>
          <a:p>
            <a:r>
              <a:rPr lang="en-US" dirty="0" smtClean="0"/>
              <a:t>Building images with Packer</a:t>
            </a:r>
            <a:endParaRPr lang="en-US" dirty="0"/>
          </a:p>
        </p:txBody>
      </p:sp>
    </p:spTree>
    <p:extLst>
      <p:ext uri="{BB962C8B-B14F-4D97-AF65-F5344CB8AC3E}">
        <p14:creationId xmlns:p14="http://schemas.microsoft.com/office/powerpoint/2010/main" val="12396944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References and resources</a:t>
            </a:r>
            <a:endParaRPr lang="en-US" dirty="0"/>
          </a:p>
        </p:txBody>
      </p:sp>
      <p:sp>
        <p:nvSpPr>
          <p:cNvPr id="3" name="Text Placeholder 2"/>
          <p:cNvSpPr>
            <a:spLocks noGrp="1"/>
          </p:cNvSpPr>
          <p:nvPr>
            <p:ph type="body" sz="quarter" idx="13"/>
          </p:nvPr>
        </p:nvSpPr>
        <p:spPr/>
        <p:txBody>
          <a:bodyPr>
            <a:normAutofit fontScale="85000" lnSpcReduction="20000"/>
          </a:bodyPr>
          <a:lstStyle/>
          <a:p>
            <a:pPr marL="285750" indent="-285750">
              <a:buFont typeface="Arial" charset="0"/>
              <a:buChar char="•"/>
            </a:pPr>
            <a:r>
              <a:rPr lang="en-US" dirty="0"/>
              <a:t>Blog posts on Windows from Puppet:</a:t>
            </a:r>
          </a:p>
          <a:p>
            <a:pPr marL="571500" lvl="1">
              <a:buFont typeface="Arial" charset="0"/>
              <a:buChar char="•"/>
            </a:pPr>
            <a:r>
              <a:rPr lang="en-US" dirty="0"/>
              <a:t>https://</a:t>
            </a:r>
            <a:r>
              <a:rPr lang="en-US" dirty="0" smtClean="0"/>
              <a:t>puppet.com/blog-tags/powershell-dsc </a:t>
            </a:r>
            <a:endParaRPr lang="en-US" dirty="0"/>
          </a:p>
          <a:p>
            <a:pPr marL="571500" lvl="1">
              <a:buFont typeface="Arial" charset="0"/>
              <a:buChar char="•"/>
            </a:pPr>
            <a:r>
              <a:rPr lang="en-US" dirty="0"/>
              <a:t>https://</a:t>
            </a:r>
            <a:r>
              <a:rPr lang="en-US" dirty="0" smtClean="0"/>
              <a:t>puppet.com/blog-tags/windows </a:t>
            </a:r>
            <a:endParaRPr lang="en-US" dirty="0"/>
          </a:p>
          <a:p>
            <a:pPr marL="285750" indent="-285750">
              <a:buFont typeface="Arial" charset="0"/>
              <a:buChar char="•"/>
            </a:pPr>
            <a:r>
              <a:rPr lang="en-US" dirty="0"/>
              <a:t>Blog post on custom </a:t>
            </a:r>
            <a:r>
              <a:rPr lang="en-US" dirty="0" smtClean="0"/>
              <a:t>facts: https</a:t>
            </a:r>
            <a:r>
              <a:rPr lang="en-US" dirty="0"/>
              <a:t>://glennsarti.github.io/blog/puppet-ruby-facts</a:t>
            </a:r>
            <a:r>
              <a:rPr lang="en-US" dirty="0" smtClean="0"/>
              <a:t>/ </a:t>
            </a:r>
            <a:endParaRPr lang="en-US" dirty="0"/>
          </a:p>
          <a:p>
            <a:pPr marL="285750" indent="-285750">
              <a:buFont typeface="Arial" charset="0"/>
              <a:buChar char="•"/>
            </a:pPr>
            <a:r>
              <a:rPr lang="en-US" dirty="0" smtClean="0"/>
              <a:t>Chocolatey: https</a:t>
            </a:r>
            <a:r>
              <a:rPr lang="en-US" dirty="0"/>
              <a:t>://</a:t>
            </a:r>
            <a:r>
              <a:rPr lang="en-US" dirty="0" err="1" smtClean="0"/>
              <a:t>chocolatey.org</a:t>
            </a:r>
            <a:r>
              <a:rPr lang="en-US" dirty="0" smtClean="0"/>
              <a:t> </a:t>
            </a:r>
          </a:p>
          <a:p>
            <a:pPr marL="285750" indent="-285750">
              <a:buFont typeface="Arial" charset="0"/>
              <a:buChar char="•"/>
            </a:pPr>
            <a:r>
              <a:rPr lang="en-US" dirty="0" err="1" smtClean="0"/>
              <a:t>PackageManagement</a:t>
            </a:r>
            <a:r>
              <a:rPr lang="en-US" dirty="0" smtClean="0"/>
              <a:t> (aka </a:t>
            </a:r>
            <a:r>
              <a:rPr lang="en-US" dirty="0" err="1" smtClean="0"/>
              <a:t>OneGet</a:t>
            </a:r>
            <a:r>
              <a:rPr lang="en-US" dirty="0"/>
              <a:t>): https://</a:t>
            </a:r>
            <a:r>
              <a:rPr lang="en-US" dirty="0" err="1"/>
              <a:t>github.com</a:t>
            </a:r>
            <a:r>
              <a:rPr lang="en-US" dirty="0"/>
              <a:t>/</a:t>
            </a:r>
            <a:r>
              <a:rPr lang="en-US" dirty="0" err="1"/>
              <a:t>OneGet</a:t>
            </a:r>
            <a:r>
              <a:rPr lang="en-US" dirty="0"/>
              <a:t>/</a:t>
            </a:r>
            <a:r>
              <a:rPr lang="en-US" dirty="0" err="1"/>
              <a:t>oneget</a:t>
            </a:r>
            <a:endParaRPr lang="en-US" dirty="0"/>
          </a:p>
          <a:p>
            <a:pPr marL="285750" indent="-285750">
              <a:buFont typeface="Arial" charset="0"/>
              <a:buChar char="•"/>
            </a:pPr>
            <a:r>
              <a:rPr lang="en-US" dirty="0"/>
              <a:t>PowerShell </a:t>
            </a:r>
            <a:r>
              <a:rPr lang="en-US" dirty="0" err="1"/>
              <a:t>xHyper</a:t>
            </a:r>
            <a:r>
              <a:rPr lang="en-US" dirty="0"/>
              <a:t>-V: https://</a:t>
            </a:r>
            <a:r>
              <a:rPr lang="en-US" dirty="0" err="1" smtClean="0"/>
              <a:t>github.com</a:t>
            </a:r>
            <a:r>
              <a:rPr lang="en-US" dirty="0" smtClean="0"/>
              <a:t>/PowerShell/</a:t>
            </a:r>
            <a:r>
              <a:rPr lang="en-US" dirty="0" err="1" smtClean="0"/>
              <a:t>xHyper</a:t>
            </a:r>
            <a:r>
              <a:rPr lang="en-US" dirty="0" smtClean="0"/>
              <a:t>-V </a:t>
            </a:r>
            <a:endParaRPr lang="en-US" dirty="0"/>
          </a:p>
          <a:p>
            <a:pPr marL="285750" indent="-285750">
              <a:buFont typeface="Arial" charset="0"/>
              <a:buChar char="•"/>
            </a:pPr>
            <a:r>
              <a:rPr lang="en-US" dirty="0"/>
              <a:t>Puppet </a:t>
            </a:r>
            <a:r>
              <a:rPr lang="en-US" dirty="0" smtClean="0"/>
              <a:t>Forge: https</a:t>
            </a:r>
            <a:r>
              <a:rPr lang="en-US" dirty="0"/>
              <a:t>://</a:t>
            </a:r>
            <a:r>
              <a:rPr lang="en-US" dirty="0" smtClean="0"/>
              <a:t>forge.puppet.com </a:t>
            </a:r>
            <a:endParaRPr lang="en-US" dirty="0"/>
          </a:p>
          <a:p>
            <a:pPr marL="285750" indent="-285750">
              <a:buFont typeface="Arial" charset="0"/>
              <a:buChar char="•"/>
            </a:pPr>
            <a:r>
              <a:rPr lang="en-US" dirty="0"/>
              <a:t>White paper: </a:t>
            </a:r>
            <a:endParaRPr lang="en-US" dirty="0" smtClean="0"/>
          </a:p>
          <a:p>
            <a:pPr marL="571500" lvl="1">
              <a:buFont typeface="Arial" charset="0"/>
              <a:buChar char="•"/>
            </a:pPr>
            <a:r>
              <a:rPr lang="en-US" dirty="0" smtClean="0"/>
              <a:t>https</a:t>
            </a:r>
            <a:r>
              <a:rPr lang="en-US" dirty="0"/>
              <a:t>://</a:t>
            </a:r>
            <a:r>
              <a:rPr lang="en-US" dirty="0" smtClean="0"/>
              <a:t>puppet.com/resources/whitepaper/managing-windows-with-puppet-enterprise </a:t>
            </a:r>
            <a:endParaRPr lang="en-US" dirty="0"/>
          </a:p>
        </p:txBody>
      </p:sp>
    </p:spTree>
    <p:extLst>
      <p:ext uri="{BB962C8B-B14F-4D97-AF65-F5344CB8AC3E}">
        <p14:creationId xmlns:p14="http://schemas.microsoft.com/office/powerpoint/2010/main" val="86800073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Community</a:t>
            </a:r>
            <a:endParaRPr lang="en-US" dirty="0"/>
          </a:p>
        </p:txBody>
      </p:sp>
      <p:sp>
        <p:nvSpPr>
          <p:cNvPr id="3" name="Text Placeholder 2"/>
          <p:cNvSpPr>
            <a:spLocks noGrp="1"/>
          </p:cNvSpPr>
          <p:nvPr>
            <p:ph type="body" sz="quarter" idx="13"/>
          </p:nvPr>
        </p:nvSpPr>
        <p:spPr/>
        <p:txBody>
          <a:bodyPr/>
          <a:lstStyle/>
          <a:p>
            <a:r>
              <a:rPr lang="en-US" dirty="0" smtClean="0"/>
              <a:t>Hang out with other Puppet users and get help when you’re stuck:</a:t>
            </a:r>
          </a:p>
          <a:p>
            <a:pPr marL="285750" indent="-285750">
              <a:buFont typeface="Arial" charset="0"/>
              <a:buChar char="•"/>
            </a:pPr>
            <a:r>
              <a:rPr lang="en-US" dirty="0" smtClean="0"/>
              <a:t>Slack: </a:t>
            </a:r>
            <a:r>
              <a:rPr lang="en-US" dirty="0"/>
              <a:t>http</a:t>
            </a:r>
            <a:r>
              <a:rPr lang="en-US" dirty="0" smtClean="0"/>
              <a:t>://</a:t>
            </a:r>
            <a:r>
              <a:rPr lang="en-US" dirty="0" err="1" smtClean="0"/>
              <a:t>slack.puppet.com</a:t>
            </a:r>
            <a:endParaRPr lang="en-US" dirty="0" smtClean="0"/>
          </a:p>
          <a:p>
            <a:pPr marL="285750" indent="-285750">
              <a:buFont typeface="Arial" charset="0"/>
              <a:buChar char="•"/>
            </a:pPr>
            <a:r>
              <a:rPr lang="en-US" dirty="0" smtClean="0"/>
              <a:t>Q&amp;A: </a:t>
            </a:r>
            <a:r>
              <a:rPr lang="en-US" dirty="0"/>
              <a:t>http</a:t>
            </a:r>
            <a:r>
              <a:rPr lang="en-US" dirty="0" smtClean="0"/>
              <a:t>://</a:t>
            </a:r>
            <a:r>
              <a:rPr lang="en-US" dirty="0" err="1" smtClean="0"/>
              <a:t>ask.puppet.com</a:t>
            </a:r>
            <a:endParaRPr lang="en-US" dirty="0" smtClean="0"/>
          </a:p>
          <a:p>
            <a:pPr marL="285750" indent="-285750">
              <a:buFont typeface="Arial" charset="0"/>
              <a:buChar char="•"/>
            </a:pPr>
            <a:r>
              <a:rPr lang="en-US" dirty="0" smtClean="0"/>
              <a:t>IRC: #puppet or #puppet-dev on </a:t>
            </a:r>
            <a:r>
              <a:rPr lang="en-US" dirty="0" err="1" smtClean="0"/>
              <a:t>Freenode</a:t>
            </a:r>
            <a:endParaRPr lang="en-US" dirty="0" smtClean="0"/>
          </a:p>
          <a:p>
            <a:pPr marL="285750" indent="-285750">
              <a:buFont typeface="Arial" charset="0"/>
              <a:buChar char="•"/>
            </a:pPr>
            <a:r>
              <a:rPr lang="en-US" dirty="0"/>
              <a:t>Google group: http://</a:t>
            </a:r>
            <a:r>
              <a:rPr lang="en-US" dirty="0" smtClean="0"/>
              <a:t>groups.google.com/group/puppet-users</a:t>
            </a:r>
          </a:p>
          <a:p>
            <a:pPr marL="285750" indent="-285750">
              <a:buFont typeface="Arial" charset="0"/>
              <a:buChar char="•"/>
            </a:pPr>
            <a:r>
              <a:rPr lang="en-US" dirty="0"/>
              <a:t>Puppet User Groups (PUGs): https://</a:t>
            </a:r>
            <a:r>
              <a:rPr lang="en-US" dirty="0" err="1"/>
              <a:t>puppet.com</a:t>
            </a:r>
            <a:r>
              <a:rPr lang="en-US" dirty="0"/>
              <a:t>/community/user-groups</a:t>
            </a:r>
          </a:p>
        </p:txBody>
      </p:sp>
      <p:sp>
        <p:nvSpPr>
          <p:cNvPr id="4" name="Subtitle 3"/>
          <p:cNvSpPr>
            <a:spLocks noGrp="1"/>
          </p:cNvSpPr>
          <p:nvPr>
            <p:ph type="subTitle" idx="1"/>
          </p:nvPr>
        </p:nvSpPr>
        <p:spPr/>
        <p:txBody>
          <a:bodyPr/>
          <a:lstStyle/>
          <a:p>
            <a:r>
              <a:rPr lang="en-US" dirty="0"/>
              <a:t>https://</a:t>
            </a:r>
            <a:r>
              <a:rPr lang="en-US" dirty="0" err="1"/>
              <a:t>puppet.com</a:t>
            </a:r>
            <a:r>
              <a:rPr lang="en-US" dirty="0"/>
              <a:t>/community</a:t>
            </a:r>
          </a:p>
        </p:txBody>
      </p:sp>
    </p:spTree>
    <p:extLst>
      <p:ext uri="{BB962C8B-B14F-4D97-AF65-F5344CB8AC3E}">
        <p14:creationId xmlns:p14="http://schemas.microsoft.com/office/powerpoint/2010/main" val="17509694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Go have some fun automating your Windows configurations</a:t>
            </a:r>
            <a:endParaRPr lang="en-US" dirty="0"/>
          </a:p>
        </p:txBody>
      </p:sp>
      <p:sp>
        <p:nvSpPr>
          <p:cNvPr id="3" name="Text Placeholder 2"/>
          <p:cNvSpPr>
            <a:spLocks noGrp="1"/>
          </p:cNvSpPr>
          <p:nvPr>
            <p:ph type="subTitle" idx="1"/>
          </p:nvPr>
        </p:nvSpPr>
        <p:spPr/>
        <p:txBody>
          <a:bodyPr/>
          <a:lstStyle/>
          <a:p>
            <a:r>
              <a:rPr lang="en-US" b="0" dirty="0" smtClean="0"/>
              <a:t>Let Puppet do </a:t>
            </a:r>
            <a:r>
              <a:rPr lang="en-US" b="0" dirty="0"/>
              <a:t>the </a:t>
            </a:r>
            <a:r>
              <a:rPr lang="en-US" b="0" dirty="0" smtClean="0"/>
              <a:t>repetitive things while you play with new stuff</a:t>
            </a:r>
            <a:endParaRPr lang="en-US" dirty="0"/>
          </a:p>
        </p:txBody>
      </p:sp>
    </p:spTree>
    <p:extLst>
      <p:ext uri="{BB962C8B-B14F-4D97-AF65-F5344CB8AC3E}">
        <p14:creationId xmlns:p14="http://schemas.microsoft.com/office/powerpoint/2010/main" val="185639256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gene.liverman@puppet.com</a:t>
            </a:r>
          </a:p>
          <a:p>
            <a:r>
              <a:rPr lang="en-US" dirty="0" err="1" smtClean="0"/>
              <a:t>genebean.github.io</a:t>
            </a:r>
            <a:r>
              <a:rPr lang="en-US" dirty="0" smtClean="0"/>
              <a:t>/talks</a:t>
            </a:r>
            <a:endParaRPr lang="en-US" dirty="0"/>
          </a:p>
          <a:p>
            <a:r>
              <a:rPr lang="en-US" dirty="0" err="1" smtClean="0"/>
              <a:t>github.com</a:t>
            </a:r>
            <a:r>
              <a:rPr lang="en-US" dirty="0" smtClean="0"/>
              <a:t>/</a:t>
            </a:r>
            <a:r>
              <a:rPr lang="en-US" dirty="0" err="1" smtClean="0"/>
              <a:t>genebean</a:t>
            </a:r>
            <a:endParaRPr lang="en-US" dirty="0"/>
          </a:p>
          <a:p>
            <a:r>
              <a:rPr lang="en-US" dirty="0"/>
              <a:t>@</a:t>
            </a:r>
            <a:r>
              <a:rPr lang="en-US" dirty="0" err="1"/>
              <a:t>technicalissues</a:t>
            </a:r>
            <a:endParaRPr lang="en-US" dirty="0"/>
          </a:p>
        </p:txBody>
      </p:sp>
    </p:spTree>
    <p:extLst>
      <p:ext uri="{BB962C8B-B14F-4D97-AF65-F5344CB8AC3E}">
        <p14:creationId xmlns:p14="http://schemas.microsoft.com/office/powerpoint/2010/main" val="14165099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Better Together</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(DSC, Hyper-V, SCCM, WMI) + </a:t>
            </a:r>
            <a:r>
              <a:rPr lang="en-US" dirty="0" smtClean="0"/>
              <a:t>Puppet</a:t>
            </a:r>
            <a:endParaRPr lang="en-US" dirty="0"/>
          </a:p>
        </p:txBody>
      </p:sp>
    </p:spTree>
    <p:extLst>
      <p:ext uri="{BB962C8B-B14F-4D97-AF65-F5344CB8AC3E}">
        <p14:creationId xmlns:p14="http://schemas.microsoft.com/office/powerpoint/2010/main" val="20234159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1021556" y="1046441"/>
            <a:ext cx="7100888" cy="3622438"/>
          </a:xfrm>
        </p:spPr>
      </p:pic>
      <p:sp>
        <p:nvSpPr>
          <p:cNvPr id="5" name="Title 4"/>
          <p:cNvSpPr>
            <a:spLocks noGrp="1"/>
          </p:cNvSpPr>
          <p:nvPr>
            <p:ph type="ctrTitle"/>
          </p:nvPr>
        </p:nvSpPr>
        <p:spPr/>
        <p:txBody>
          <a:bodyPr/>
          <a:lstStyle/>
          <a:p>
            <a:r>
              <a:rPr lang="en-US" dirty="0"/>
              <a:t>DSC in PowerShell vs DSC via Puppet</a:t>
            </a:r>
          </a:p>
        </p:txBody>
      </p:sp>
      <p:sp>
        <p:nvSpPr>
          <p:cNvPr id="6" name="Subtitle 5"/>
          <p:cNvSpPr>
            <a:spLocks noGrp="1"/>
          </p:cNvSpPr>
          <p:nvPr>
            <p:ph type="subTitle" idx="1"/>
          </p:nvPr>
        </p:nvSpPr>
        <p:spPr/>
        <p:txBody>
          <a:bodyPr/>
          <a:lstStyle/>
          <a:p>
            <a:r>
              <a:rPr lang="en-US" dirty="0" smtClean="0"/>
              <a:t>Write less code to do the same thing</a:t>
            </a:r>
            <a:endParaRPr lang="en-US" dirty="0"/>
          </a:p>
        </p:txBody>
      </p:sp>
    </p:spTree>
    <p:extLst>
      <p:ext uri="{BB962C8B-B14F-4D97-AF65-F5344CB8AC3E}">
        <p14:creationId xmlns:p14="http://schemas.microsoft.com/office/powerpoint/2010/main" val="1682306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3">
            <a:extLst>
              <a:ext uri="{28A0092B-C50C-407E-A947-70E740481C1C}">
                <a14:useLocalDpi xmlns:a14="http://schemas.microsoft.com/office/drawing/2010/main" val="0"/>
              </a:ext>
            </a:extLst>
          </a:blip>
          <a:stretch>
            <a:fillRect/>
          </a:stretch>
        </p:blipFill>
        <p:spPr>
          <a:xfrm>
            <a:off x="926288" y="1046441"/>
            <a:ext cx="7291424" cy="3627159"/>
          </a:xfrm>
        </p:spPr>
      </p:pic>
      <p:sp>
        <p:nvSpPr>
          <p:cNvPr id="5" name="Title 4"/>
          <p:cNvSpPr>
            <a:spLocks noGrp="1"/>
          </p:cNvSpPr>
          <p:nvPr>
            <p:ph type="ctrTitle"/>
          </p:nvPr>
        </p:nvSpPr>
        <p:spPr/>
        <p:txBody>
          <a:bodyPr/>
          <a:lstStyle/>
          <a:p>
            <a:r>
              <a:rPr lang="en-US" dirty="0" smtClean="0"/>
              <a:t>Migrate resources to Puppet</a:t>
            </a:r>
            <a:endParaRPr lang="en-US" dirty="0"/>
          </a:p>
        </p:txBody>
      </p:sp>
      <p:sp>
        <p:nvSpPr>
          <p:cNvPr id="6" name="Subtitle 5"/>
          <p:cNvSpPr>
            <a:spLocks noGrp="1"/>
          </p:cNvSpPr>
          <p:nvPr>
            <p:ph type="subTitle" idx="1"/>
          </p:nvPr>
        </p:nvSpPr>
        <p:spPr/>
        <p:txBody>
          <a:bodyPr/>
          <a:lstStyle/>
          <a:p>
            <a:r>
              <a:rPr lang="en-US" dirty="0" smtClean="0"/>
              <a:t>Get the same result fewer lines of code</a:t>
            </a:r>
            <a:endParaRPr lang="en-US" dirty="0"/>
          </a:p>
        </p:txBody>
      </p:sp>
    </p:spTree>
    <p:extLst>
      <p:ext uri="{BB962C8B-B14F-4D97-AF65-F5344CB8AC3E}">
        <p14:creationId xmlns:p14="http://schemas.microsoft.com/office/powerpoint/2010/main" val="1637187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DSC</a:t>
            </a:r>
            <a:endParaRPr lang="en-US" dirty="0"/>
          </a:p>
        </p:txBody>
      </p:sp>
      <p:sp>
        <p:nvSpPr>
          <p:cNvPr id="3" name="Text Placeholder 2"/>
          <p:cNvSpPr>
            <a:spLocks noGrp="1"/>
          </p:cNvSpPr>
          <p:nvPr>
            <p:ph type="body" sz="quarter" idx="13"/>
          </p:nvPr>
        </p:nvSpPr>
        <p:spPr/>
        <p:txBody>
          <a:bodyPr/>
          <a:lstStyle/>
          <a:p>
            <a:r>
              <a:rPr lang="en-US" dirty="0"/>
              <a:t>DSC doesn’t do everything Puppet does</a:t>
            </a:r>
          </a:p>
          <a:p>
            <a:pPr marL="285750" indent="-285750">
              <a:buFont typeface="Arial" charset="0"/>
              <a:buChar char="•"/>
            </a:pPr>
            <a:r>
              <a:rPr lang="en-US" dirty="0"/>
              <a:t>No real reporting</a:t>
            </a:r>
          </a:p>
          <a:p>
            <a:pPr marL="285750" indent="-285750">
              <a:buFont typeface="Arial" charset="0"/>
              <a:buChar char="•"/>
            </a:pPr>
            <a:r>
              <a:rPr lang="en-US" dirty="0"/>
              <a:t>No rebooting as needed</a:t>
            </a:r>
          </a:p>
          <a:p>
            <a:pPr marL="285750" indent="-285750">
              <a:buFont typeface="Arial" charset="0"/>
              <a:buChar char="•"/>
            </a:pPr>
            <a:r>
              <a:rPr lang="en-US" dirty="0"/>
              <a:t>No package management</a:t>
            </a:r>
          </a:p>
          <a:p>
            <a:pPr marL="285750" indent="-285750">
              <a:buFont typeface="Arial" charset="0"/>
              <a:buChar char="•"/>
            </a:pPr>
            <a:r>
              <a:rPr lang="en-US" dirty="0"/>
              <a:t>Doesn’t keep historical data on changes performed</a:t>
            </a:r>
          </a:p>
          <a:p>
            <a:r>
              <a:rPr lang="en-US" dirty="0"/>
              <a:t>DSC does cover things Puppet doesn’t</a:t>
            </a:r>
          </a:p>
          <a:p>
            <a:pPr marL="285750" indent="-285750">
              <a:buFont typeface="Arial" charset="0"/>
              <a:buChar char="•"/>
            </a:pPr>
            <a:r>
              <a:rPr lang="en-US" dirty="0"/>
              <a:t>Hyper-V is one example</a:t>
            </a:r>
          </a:p>
          <a:p>
            <a:endParaRPr lang="en-US" dirty="0"/>
          </a:p>
        </p:txBody>
      </p:sp>
    </p:spTree>
    <p:extLst>
      <p:ext uri="{BB962C8B-B14F-4D97-AF65-F5344CB8AC3E}">
        <p14:creationId xmlns:p14="http://schemas.microsoft.com/office/powerpoint/2010/main" val="2304912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Puppet, DSC, &amp; Hyper-V</a:t>
            </a:r>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err="1" smtClean="0"/>
              <a:t>xVHD</a:t>
            </a:r>
            <a:r>
              <a:rPr lang="en-US" dirty="0" smtClean="0"/>
              <a:t>: VHDs</a:t>
            </a:r>
            <a:endParaRPr lang="en-US" dirty="0"/>
          </a:p>
          <a:p>
            <a:pPr marL="285750" indent="-285750">
              <a:buFont typeface="Arial" charset="0"/>
              <a:buChar char="•"/>
            </a:pPr>
            <a:r>
              <a:rPr lang="en-US" dirty="0" err="1" smtClean="0"/>
              <a:t>xVhdFile</a:t>
            </a:r>
            <a:r>
              <a:rPr lang="en-US" dirty="0" smtClean="0"/>
              <a:t>:</a:t>
            </a:r>
            <a:r>
              <a:rPr lang="en-US" dirty="0"/>
              <a:t> </a:t>
            </a:r>
            <a:r>
              <a:rPr lang="en-US" dirty="0" smtClean="0"/>
              <a:t>files </a:t>
            </a:r>
            <a:r>
              <a:rPr lang="en-US" dirty="0"/>
              <a:t>or directories in a </a:t>
            </a:r>
            <a:r>
              <a:rPr lang="en-US" dirty="0" smtClean="0"/>
              <a:t>VHD</a:t>
            </a:r>
          </a:p>
          <a:p>
            <a:pPr marL="285750" indent="-285750">
              <a:buFont typeface="Arial" charset="0"/>
              <a:buChar char="•"/>
            </a:pPr>
            <a:r>
              <a:rPr lang="en-US" dirty="0" err="1" smtClean="0"/>
              <a:t>xVMDvdDrive</a:t>
            </a:r>
            <a:r>
              <a:rPr lang="en-US" dirty="0" smtClean="0"/>
              <a:t>: </a:t>
            </a:r>
            <a:r>
              <a:rPr lang="en-US" dirty="0"/>
              <a:t>DVD drives </a:t>
            </a:r>
            <a:r>
              <a:rPr lang="en-US" dirty="0" smtClean="0"/>
              <a:t>attached to a VM</a:t>
            </a:r>
            <a:endParaRPr lang="en-US" dirty="0"/>
          </a:p>
          <a:p>
            <a:pPr marL="285750" indent="-285750">
              <a:buFont typeface="Arial" charset="0"/>
              <a:buChar char="•"/>
            </a:pPr>
            <a:r>
              <a:rPr lang="en-US" dirty="0" err="1" smtClean="0"/>
              <a:t>xVMHost</a:t>
            </a:r>
            <a:r>
              <a:rPr lang="en-US" dirty="0" smtClean="0"/>
              <a:t>: Hyper-V </a:t>
            </a:r>
            <a:r>
              <a:rPr lang="en-US" dirty="0"/>
              <a:t>host </a:t>
            </a:r>
            <a:r>
              <a:rPr lang="en-US" dirty="0" smtClean="0"/>
              <a:t>settings</a:t>
            </a:r>
            <a:endParaRPr lang="en-US" dirty="0"/>
          </a:p>
          <a:p>
            <a:pPr marL="285750" indent="-285750">
              <a:buFont typeface="Arial" charset="0"/>
              <a:buChar char="•"/>
            </a:pPr>
            <a:r>
              <a:rPr lang="en-US" dirty="0" err="1" smtClean="0"/>
              <a:t>xVMNetworkAdapter</a:t>
            </a:r>
            <a:r>
              <a:rPr lang="en-US" dirty="0" smtClean="0"/>
              <a:t>: </a:t>
            </a:r>
            <a:r>
              <a:rPr lang="en-US" dirty="0" err="1" smtClean="0"/>
              <a:t>VMNetadapters</a:t>
            </a:r>
            <a:r>
              <a:rPr lang="en-US" dirty="0" smtClean="0"/>
              <a:t> on </a:t>
            </a:r>
            <a:r>
              <a:rPr lang="en-US" dirty="0"/>
              <a:t>a </a:t>
            </a:r>
            <a:r>
              <a:rPr lang="en-US" dirty="0" smtClean="0"/>
              <a:t>VM or </a:t>
            </a:r>
            <a:r>
              <a:rPr lang="en-US" dirty="0"/>
              <a:t>the management </a:t>
            </a:r>
            <a:r>
              <a:rPr lang="en-US" dirty="0" smtClean="0"/>
              <a:t>OS</a:t>
            </a:r>
            <a:endParaRPr lang="en-US" dirty="0"/>
          </a:p>
          <a:p>
            <a:pPr marL="285750" indent="-285750">
              <a:buFont typeface="Arial" charset="0"/>
              <a:buChar char="•"/>
            </a:pPr>
            <a:r>
              <a:rPr lang="en-US" dirty="0" err="1" smtClean="0"/>
              <a:t>xVMProcessor</a:t>
            </a:r>
            <a:r>
              <a:rPr lang="en-US" dirty="0" smtClean="0"/>
              <a:t>:</a:t>
            </a:r>
            <a:r>
              <a:rPr lang="en-US" dirty="0"/>
              <a:t> </a:t>
            </a:r>
            <a:r>
              <a:rPr lang="en-US" dirty="0" smtClean="0"/>
              <a:t>VM </a:t>
            </a:r>
            <a:r>
              <a:rPr lang="en-US" dirty="0"/>
              <a:t>processor </a:t>
            </a:r>
            <a:r>
              <a:rPr lang="en-US" dirty="0" smtClean="0"/>
              <a:t>options</a:t>
            </a:r>
            <a:endParaRPr lang="en-US" dirty="0"/>
          </a:p>
          <a:p>
            <a:pPr marL="285750" indent="-285750">
              <a:buFont typeface="Arial" charset="0"/>
              <a:buChar char="•"/>
            </a:pPr>
            <a:r>
              <a:rPr lang="en-US" dirty="0" err="1" smtClean="0"/>
              <a:t>xVMSwitch</a:t>
            </a:r>
            <a:r>
              <a:rPr lang="en-US" dirty="0" smtClean="0"/>
              <a:t>: virtual switches</a:t>
            </a:r>
            <a:endParaRPr lang="en-US" dirty="0"/>
          </a:p>
        </p:txBody>
      </p:sp>
      <p:sp>
        <p:nvSpPr>
          <p:cNvPr id="4" name="Subtitle 3"/>
          <p:cNvSpPr>
            <a:spLocks noGrp="1"/>
          </p:cNvSpPr>
          <p:nvPr>
            <p:ph type="subTitle" idx="1"/>
          </p:nvPr>
        </p:nvSpPr>
        <p:spPr/>
        <p:txBody>
          <a:bodyPr/>
          <a:lstStyle/>
          <a:p>
            <a:r>
              <a:rPr lang="en-US" dirty="0" smtClean="0"/>
              <a:t>The </a:t>
            </a:r>
            <a:r>
              <a:rPr lang="en-US" dirty="0" err="1" smtClean="0"/>
              <a:t>xHyper</a:t>
            </a:r>
            <a:r>
              <a:rPr lang="en-US" dirty="0" smtClean="0"/>
              <a:t>-V module</a:t>
            </a:r>
            <a:endParaRPr lang="en-US" dirty="0"/>
          </a:p>
        </p:txBody>
      </p:sp>
    </p:spTree>
    <p:extLst>
      <p:ext uri="{BB962C8B-B14F-4D97-AF65-F5344CB8AC3E}">
        <p14:creationId xmlns:p14="http://schemas.microsoft.com/office/powerpoint/2010/main" val="16479150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Full Bleed Whiteboard Brainstorm.png"/>
          <p:cNvPicPr>
            <a:picLocks noGrp="1" noChangeAspect="1"/>
          </p:cNvPicPr>
          <p:nvPr>
            <p:ph type="pic" sz="quarter" idx="17"/>
          </p:nvPr>
        </p:nvPicPr>
        <p:blipFill>
          <a:blip r:embed="rId3" cstate="print">
            <a:alphaModFix amt="2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78" r="78"/>
          <a:stretch>
            <a:fillRect/>
          </a:stretch>
        </p:blipFill>
        <p:spPr>
          <a:xfrm>
            <a:off x="0" y="0"/>
            <a:ext cx="9144000" cy="5153269"/>
          </a:xfrm>
        </p:spPr>
      </p:pic>
      <p:sp>
        <p:nvSpPr>
          <p:cNvPr id="3" name="Text Placeholder 2"/>
          <p:cNvSpPr>
            <a:spLocks noGrp="1"/>
          </p:cNvSpPr>
          <p:nvPr>
            <p:ph type="body" sz="quarter" idx="18"/>
          </p:nvPr>
        </p:nvSpPr>
        <p:spPr>
          <a:xfrm>
            <a:off x="0" y="646545"/>
            <a:ext cx="9144000" cy="3859936"/>
          </a:xfrm>
        </p:spPr>
        <p:txBody>
          <a:bodyPr>
            <a:normAutofit fontScale="85000" lnSpcReduction="10000"/>
          </a:bodyPr>
          <a:lstStyle/>
          <a:p>
            <a:r>
              <a:rPr lang="en-US" dirty="0"/>
              <a:t>You'll likely run into a situation where either Puppet or DSC doesn't cover the entirety of the problem all by itself. Instead of trying to make one solution fit all, you can mix and match them</a:t>
            </a:r>
            <a:r>
              <a:rPr lang="en-US" dirty="0" smtClean="0"/>
              <a:t>.</a:t>
            </a:r>
          </a:p>
          <a:p>
            <a:r>
              <a:rPr lang="en-US" sz="1600" b="0" i="1" dirty="0"/>
              <a:t>Paraphrasing the </a:t>
            </a:r>
            <a:r>
              <a:rPr lang="en-US" sz="1600" b="0" i="1" dirty="0" smtClean="0"/>
              <a:t>“Managing </a:t>
            </a:r>
            <a:r>
              <a:rPr lang="en-US" sz="1600" b="0" i="1" dirty="0"/>
              <a:t>Windows with Puppet </a:t>
            </a:r>
            <a:r>
              <a:rPr lang="en-US" sz="1600" b="0" i="1" dirty="0" smtClean="0"/>
              <a:t>Enterprise” </a:t>
            </a:r>
            <a:r>
              <a:rPr lang="en-US" sz="1600" b="0" i="1" dirty="0"/>
              <a:t>white </a:t>
            </a:r>
            <a:r>
              <a:rPr lang="en-US" sz="1600" b="0" i="1" dirty="0" smtClean="0"/>
              <a:t>paper</a:t>
            </a:r>
            <a:endParaRPr lang="en-US" sz="1600" b="0" i="1" dirty="0"/>
          </a:p>
        </p:txBody>
      </p:sp>
    </p:spTree>
    <p:extLst>
      <p:ext uri="{BB962C8B-B14F-4D97-AF65-F5344CB8AC3E}">
        <p14:creationId xmlns:p14="http://schemas.microsoft.com/office/powerpoint/2010/main" val="1094762112"/>
      </p:ext>
    </p:extLst>
  </p:cSld>
  <p:clrMapOvr>
    <a:masterClrMapping/>
  </p:clrMapOvr>
  <p:timing>
    <p:tnLst>
      <p:par>
        <p:cTn id="1" dur="indefinite" restart="never" nodeType="tmRoot"/>
      </p:par>
    </p:tnLst>
  </p:timing>
</p:sld>
</file>

<file path=ppt/theme/theme1.xml><?xml version="1.0" encoding="utf-8"?>
<a:theme xmlns:a="http://schemas.openxmlformats.org/drawingml/2006/main" name="Puppet-Presentation-Template">
  <a:themeElements>
    <a:clrScheme name="Puppet 2016 1">
      <a:dk1>
        <a:sysClr val="windowText" lastClr="000000"/>
      </a:dk1>
      <a:lt1>
        <a:srgbClr val="FFFFFF"/>
      </a:lt1>
      <a:dk2>
        <a:srgbClr val="212121"/>
      </a:dk2>
      <a:lt2>
        <a:srgbClr val="FFFFFF"/>
      </a:lt2>
      <a:accent1>
        <a:srgbClr val="FFAD1A"/>
      </a:accent1>
      <a:accent2>
        <a:srgbClr val="212121"/>
      </a:accent2>
      <a:accent3>
        <a:srgbClr val="FFD86E"/>
      </a:accent3>
      <a:accent4>
        <a:srgbClr val="808080"/>
      </a:accent4>
      <a:accent5>
        <a:srgbClr val="BFBFBF"/>
      </a:accent5>
      <a:accent6>
        <a:srgbClr val="3880FF"/>
      </a:accent6>
      <a:hlink>
        <a:srgbClr val="3880FF"/>
      </a:hlink>
      <a:folHlink>
        <a:srgbClr val="D6370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AD1A"/>
        </a:solidFill>
        <a:ln>
          <a:noFill/>
        </a:ln>
        <a:effectLst/>
      </a:spPr>
      <a:bodyPr rtlCol="0" anchor="ctr"/>
      <a:lstStyle>
        <a:defPPr algn="ctr">
          <a:defRPr>
            <a:solidFill>
              <a:srgbClr val="FFAD1A"/>
            </a:solidFill>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ctr">
          <a:defRPr sz="1400" dirty="0" err="1"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Puppet-Presentation-Template.potx</Template>
  <TotalTime>32639</TotalTime>
  <Words>2746</Words>
  <Application>Microsoft Macintosh PowerPoint</Application>
  <PresentationFormat>On-screen Show (16:9)</PresentationFormat>
  <Paragraphs>350</Paragraphs>
  <Slides>35</Slides>
  <Notes>34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Calibri</vt:lpstr>
      <vt:lpstr>Lucida Grande</vt:lpstr>
      <vt:lpstr>LucidaGrande</vt:lpstr>
      <vt:lpstr>Wingdings</vt:lpstr>
      <vt:lpstr>Arial</vt:lpstr>
      <vt:lpstr>Puppet-Presentation-Template</vt:lpstr>
      <vt:lpstr>Windows Configuration Management with Puppet</vt:lpstr>
      <vt:lpstr>Gene Liverman</vt:lpstr>
      <vt:lpstr>Agenda</vt:lpstr>
      <vt:lpstr>Better Together</vt:lpstr>
      <vt:lpstr>DSC in PowerShell vs DSC via Puppet</vt:lpstr>
      <vt:lpstr>Migrate resources to Puppet</vt:lpstr>
      <vt:lpstr>Puppet + DSC</vt:lpstr>
      <vt:lpstr>Puppet, DSC, &amp; Hyper-V</vt:lpstr>
      <vt:lpstr>PowerPoint Presentation</vt:lpstr>
      <vt:lpstr>Puppet, DSC, &amp; Hyper-V</vt:lpstr>
      <vt:lpstr>Layering Puppet Enterprise on top of DSC</vt:lpstr>
      <vt:lpstr>Puppet Facts</vt:lpstr>
      <vt:lpstr>Puppet + WMI</vt:lpstr>
      <vt:lpstr>Chocolatey</vt:lpstr>
      <vt:lpstr>Package management for Windows</vt:lpstr>
      <vt:lpstr>Common use cases for Chocolatey</vt:lpstr>
      <vt:lpstr>Patching</vt:lpstr>
      <vt:lpstr>Patching scenario</vt:lpstr>
      <vt:lpstr>Demo Time: Code Sample</vt:lpstr>
      <vt:lpstr>Code sample (video)</vt:lpstr>
      <vt:lpstr>Modules</vt:lpstr>
      <vt:lpstr>Puppet Modules</vt:lpstr>
      <vt:lpstr>Module: puppetlabs/windows</vt:lpstr>
      <vt:lpstr>Modules for common Windows tasks</vt:lpstr>
      <vt:lpstr>But there’s not a module for X</vt:lpstr>
      <vt:lpstr>Puppet Development Kit</vt:lpstr>
      <vt:lpstr>Puppet Development Kit</vt:lpstr>
      <vt:lpstr>Where do I get the PDK?</vt:lpstr>
      <vt:lpstr>Packer</vt:lpstr>
      <vt:lpstr>Packer resources</vt:lpstr>
      <vt:lpstr>What we talked about</vt:lpstr>
      <vt:lpstr>References and resources</vt:lpstr>
      <vt:lpstr>Puppet Community</vt:lpstr>
      <vt:lpstr>Go have some fun automating your Windows configurations</vt:lpstr>
      <vt:lpstr>Gene Liverman</vt:lpstr>
    </vt:vector>
  </TitlesOfParts>
  <Manager/>
  <Company>Puppet</Company>
  <LinksUpToDate>false</LinksUpToDate>
  <SharedDoc>false</SharedDoc>
  <HyperlinkBase/>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Puppet Sales Deck</dc:title>
  <dc:subject/>
  <dc:creator>Jake Trudell</dc:creator>
  <cp:keywords/>
  <dc:description/>
  <cp:lastModifiedBy>Gene Liverman</cp:lastModifiedBy>
  <cp:revision>1123</cp:revision>
  <cp:lastPrinted>2017-08-03T17:32:51Z</cp:lastPrinted>
  <dcterms:created xsi:type="dcterms:W3CDTF">2016-03-04T08:22:17Z</dcterms:created>
  <dcterms:modified xsi:type="dcterms:W3CDTF">2017-08-03T19:48:39Z</dcterms:modified>
  <cp:category/>
</cp:coreProperties>
</file>